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Work Sans"/>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E2F53B-7A6F-461F-A855-66B9417FF2F0}">
  <a:tblStyle styleId="{DFE2F53B-7A6F-461F-A855-66B9417FF2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WorkSan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WorkSans-italic.fntdata"/><Relationship Id="rId14" Type="http://schemas.openxmlformats.org/officeDocument/2006/relationships/slide" Target="slides/slide8.xml"/><Relationship Id="rId36" Type="http://schemas.openxmlformats.org/officeDocument/2006/relationships/font" Target="fonts/WorkSans-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Work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ategory/mla/"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works-cited/"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author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titl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book-citation/" TargetMode="External"/><Relationship Id="rId3" Type="http://schemas.openxmlformats.org/officeDocument/2006/relationships/hyperlink" Target="https://www.scribbr.com/mla/journal-citation/" TargetMode="External"/><Relationship Id="rId4" Type="http://schemas.openxmlformats.org/officeDocument/2006/relationships/hyperlink" Target="https://www.scribbr.com/mla/website-citati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formatting/" TargetMode="External"/><Relationship Id="rId3" Type="http://schemas.openxmlformats.org/officeDocument/2006/relationships/hyperlink" Target="https://cdn.scribbr.com/wp-content/uploads//2019/12/Scribbr-MLA-Format-Template.docx" TargetMode="External"/><Relationship Id="rId4" Type="http://schemas.openxmlformats.org/officeDocument/2006/relationships/hyperlink" Target="https://docs.google.com/document/d/1at13MO3LBTcpNJ7QYrnk__tlGfxgRWOp1FiQgdk05qs/copy"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headi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in-text-citation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iting-sources/how-to-quot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mla/block-quot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lecture slides are based on Scribbr’s “A complete guide to MLA style” article, which can be found here: </a:t>
            </a:r>
            <a:r>
              <a:rPr lang="en-GB" u="sng">
                <a:solidFill>
                  <a:schemeClr val="hlink"/>
                </a:solidFill>
                <a:hlinkClick r:id="rId2"/>
              </a:rPr>
              <a:t>https://www.scribbr.com/category/mla/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Now, let’s look at the Works Cited list. It appears at the end of your paper and provides complete information on all the sources you cite.</a:t>
            </a:r>
            <a:endParaRPr/>
          </a:p>
          <a:p>
            <a:pPr indent="-298450" lvl="0" marL="457200" rtl="0" algn="l">
              <a:spcBef>
                <a:spcPts val="0"/>
              </a:spcBef>
              <a:spcAft>
                <a:spcPts val="0"/>
              </a:spcAft>
              <a:buSzPts val="1100"/>
              <a:buChar char="●"/>
            </a:pPr>
            <a:r>
              <a:rPr lang="en-GB"/>
              <a:t>Because of this, Works Cited entries are trickier to format than in-text citations, but it’s important to get them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Works Cited” article: </a:t>
            </a:r>
            <a:r>
              <a:rPr lang="en-GB" u="sng">
                <a:solidFill>
                  <a:schemeClr val="hlink"/>
                </a:solidFill>
                <a:hlinkClick r:id="rId2"/>
              </a:rPr>
              <a:t>https://www.scribbr.com/mla/works-cited/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df3209e9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df3209e9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list shows the nine core elements of an MLA Works Cited entry, in the order they appear in the entry.</a:t>
            </a:r>
            <a:endParaRPr/>
          </a:p>
          <a:p>
            <a:pPr indent="-298450" lvl="0" marL="457200" rtl="0" algn="l">
              <a:spcBef>
                <a:spcPts val="0"/>
              </a:spcBef>
              <a:spcAft>
                <a:spcPts val="0"/>
              </a:spcAft>
              <a:buSzPts val="1100"/>
              <a:buChar char="●"/>
            </a:pPr>
            <a:r>
              <a:rPr lang="en-GB"/>
              <a:t>Using this template, you can build an MLA citation for any type of source.</a:t>
            </a:r>
            <a:endParaRPr/>
          </a:p>
          <a:p>
            <a:pPr indent="-298450" lvl="0" marL="457200" rtl="0" algn="l">
              <a:spcBef>
                <a:spcPts val="0"/>
              </a:spcBef>
              <a:spcAft>
                <a:spcPts val="0"/>
              </a:spcAft>
              <a:buSzPts val="1100"/>
              <a:buChar char="●"/>
            </a:pPr>
            <a:r>
              <a:rPr lang="en-GB"/>
              <a:t>Not every element will be relevant in each case; it’s rare for an entry to include all nine elements.</a:t>
            </a:r>
            <a:endParaRPr/>
          </a:p>
          <a:p>
            <a:pPr indent="-298450" lvl="0" marL="457200" rtl="0" algn="l">
              <a:spcBef>
                <a:spcPts val="0"/>
              </a:spcBef>
              <a:spcAft>
                <a:spcPts val="0"/>
              </a:spcAft>
              <a:buSzPts val="1100"/>
              <a:buChar char="●"/>
            </a:pPr>
            <a:r>
              <a:rPr lang="en-GB"/>
              <a:t>Instead, determine which of the elements are relevant to your source, and include them in this order, skipping the ones that don’t apply.</a:t>
            </a:r>
            <a:endParaRPr/>
          </a:p>
          <a:p>
            <a:pPr indent="-298450" lvl="0" marL="457200" rtl="0" algn="l">
              <a:spcBef>
                <a:spcPts val="0"/>
              </a:spcBef>
              <a:spcAft>
                <a:spcPts val="0"/>
              </a:spcAft>
              <a:buSzPts val="1100"/>
              <a:buChar char="●"/>
            </a:pPr>
            <a:r>
              <a:rPr lang="en-GB"/>
              <a:t>Let’s go through the different elements in turn.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df3209e9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df3209e9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first author’s name is inverted so that the last name comes first. If there are two authors, the second name is not inverted.</a:t>
            </a:r>
            <a:endParaRPr/>
          </a:p>
          <a:p>
            <a:pPr indent="-298450" lvl="0" marL="457200" rtl="0" algn="l">
              <a:spcBef>
                <a:spcPts val="0"/>
              </a:spcBef>
              <a:spcAft>
                <a:spcPts val="0"/>
              </a:spcAft>
              <a:buSzPts val="1100"/>
              <a:buChar char="●"/>
            </a:pPr>
            <a:r>
              <a:rPr lang="en-GB"/>
              <a:t>If there are more than three authors, name the first author followed by “et al.” (Latin for “and others”).</a:t>
            </a:r>
            <a:endParaRPr/>
          </a:p>
          <a:p>
            <a:pPr indent="-298450" lvl="0" marL="457200" rtl="0" algn="l">
              <a:spcBef>
                <a:spcPts val="0"/>
              </a:spcBef>
              <a:spcAft>
                <a:spcPts val="0"/>
              </a:spcAft>
              <a:buSzPts val="1100"/>
              <a:buChar char="●"/>
            </a:pPr>
            <a:r>
              <a:rPr lang="en-GB"/>
              <a:t>Some sources don’t name an individual author but are credited to </a:t>
            </a:r>
            <a:r>
              <a:rPr lang="en-GB"/>
              <a:t>an organization. In this case, omit any articles before the organization name.</a:t>
            </a:r>
            <a:endParaRPr/>
          </a:p>
          <a:p>
            <a:pPr indent="-298450" lvl="0" marL="457200" rtl="0" algn="l">
              <a:spcBef>
                <a:spcPts val="0"/>
              </a:spcBef>
              <a:spcAft>
                <a:spcPts val="0"/>
              </a:spcAft>
              <a:buSzPts val="1100"/>
              <a:buChar char="●"/>
            </a:pPr>
            <a:r>
              <a:rPr lang="en-GB"/>
              <a:t>If you’re not sure </a:t>
            </a:r>
            <a:r>
              <a:rPr lang="en-GB"/>
              <a:t>who created the source, start the citation with the title instead. Make sure the first word of the title matches the in-text citation.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author element” article: </a:t>
            </a:r>
            <a:r>
              <a:rPr lang="en-GB" u="sng">
                <a:solidFill>
                  <a:schemeClr val="hlink"/>
                </a:solidFill>
                <a:hlinkClick r:id="rId2"/>
              </a:rPr>
              <a:t>https://www.scribbr.com/mla/authors/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df3209e9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df3209e9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Titles are written in title case, which means capitalizing all significant words (not articles or prepositions).</a:t>
            </a:r>
            <a:endParaRPr/>
          </a:p>
          <a:p>
            <a:pPr indent="-298450" lvl="0" marL="457200" rtl="0" algn="l">
              <a:spcBef>
                <a:spcPts val="0"/>
              </a:spcBef>
              <a:spcAft>
                <a:spcPts val="0"/>
              </a:spcAft>
              <a:buSzPts val="1100"/>
              <a:buChar char="●"/>
            </a:pPr>
            <a:r>
              <a:rPr lang="en-GB"/>
              <a:t>Use italics if the source is a self-contained whole (e.g. a whole book, a movie, a website, a journal).</a:t>
            </a:r>
            <a:endParaRPr/>
          </a:p>
          <a:p>
            <a:pPr indent="-298450" lvl="0" marL="457200" rtl="0" algn="l">
              <a:spcBef>
                <a:spcPts val="0"/>
              </a:spcBef>
              <a:spcAft>
                <a:spcPts val="0"/>
              </a:spcAft>
              <a:buSzPts val="1100"/>
              <a:buChar char="●"/>
            </a:pPr>
            <a:r>
              <a:rPr lang="en-GB"/>
              <a:t>Use quotation marks if the source is part of a larger whole (e.g. a chapter in an edited collection, an article within a journal).</a:t>
            </a:r>
            <a:endParaRPr/>
          </a:p>
          <a:p>
            <a:pPr indent="-298450" lvl="0" marL="457200" rtl="0" algn="l">
              <a:spcBef>
                <a:spcPts val="0"/>
              </a:spcBef>
              <a:spcAft>
                <a:spcPts val="0"/>
              </a:spcAft>
              <a:buSzPts val="1100"/>
              <a:buChar char="●"/>
            </a:pPr>
            <a:r>
              <a:rPr lang="en-GB"/>
              <a:t>For untitled sources, just write a short description in plain text (no title case) in the title position.</a:t>
            </a:r>
            <a:endParaRPr/>
          </a:p>
          <a:p>
            <a:pPr indent="-298450" lvl="0" marL="457200" rtl="0" algn="l">
              <a:spcBef>
                <a:spcPts val="0"/>
              </a:spcBef>
              <a:spcAft>
                <a:spcPts val="0"/>
              </a:spcAft>
              <a:buSzPts val="1100"/>
              <a:buChar char="●"/>
            </a:pPr>
            <a:r>
              <a:rPr lang="en-GB"/>
              <a:t>Include the title of both the source and the container when relevant. For example, you might list the name of an essay, in quotation marks, and then the name of the book it’s from, in italics.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titles” article: </a:t>
            </a:r>
            <a:r>
              <a:rPr lang="en-GB" u="sng">
                <a:solidFill>
                  <a:schemeClr val="hlink"/>
                </a:solidFill>
                <a:hlinkClick r:id="rId2"/>
              </a:rPr>
              <a:t>https://www.scribbr.com/mla/titles/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7df3209e9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df3209e9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Sometimes a source will have other relevant contributors beyond the main author.</a:t>
            </a:r>
            <a:endParaRPr/>
          </a:p>
          <a:p>
            <a:pPr indent="-298450" lvl="0" marL="457200" rtl="0" algn="l">
              <a:spcBef>
                <a:spcPts val="0"/>
              </a:spcBef>
              <a:spcAft>
                <a:spcPts val="0"/>
              </a:spcAft>
              <a:buSzPts val="1100"/>
              <a:buChar char="●"/>
            </a:pPr>
            <a:r>
              <a:rPr lang="en-GB"/>
              <a:t>For example, for a translated book you would list the original author and the translator.</a:t>
            </a:r>
            <a:endParaRPr/>
          </a:p>
          <a:p>
            <a:pPr indent="-298450" lvl="0" marL="457200" rtl="0" algn="l">
              <a:spcBef>
                <a:spcPts val="0"/>
              </a:spcBef>
              <a:spcAft>
                <a:spcPts val="0"/>
              </a:spcAft>
              <a:buSzPts val="1100"/>
              <a:buChar char="●"/>
            </a:pPr>
            <a:r>
              <a:rPr lang="en-GB"/>
              <a:t>Use a descriptive phrase to specify the role of each contributor. You can include several different contributors and roles here if necessary.</a:t>
            </a:r>
            <a:endParaRPr/>
          </a:p>
          <a:p>
            <a:pPr indent="-298450" lvl="0" marL="457200" rtl="0" algn="l">
              <a:spcBef>
                <a:spcPts val="0"/>
              </a:spcBef>
              <a:spcAft>
                <a:spcPts val="0"/>
              </a:spcAft>
              <a:buSzPts val="1100"/>
              <a:buChar char="●"/>
            </a:pPr>
            <a:r>
              <a:rPr lang="en-GB"/>
              <a:t>Which contributors you list (and which one appears as the main author) sometimes depends on the focus of your paper. </a:t>
            </a:r>
            <a:endParaRPr/>
          </a:p>
          <a:p>
            <a:pPr indent="-298450" lvl="0" marL="457200" rtl="0" algn="l">
              <a:spcBef>
                <a:spcPts val="0"/>
              </a:spcBef>
              <a:spcAft>
                <a:spcPts val="0"/>
              </a:spcAft>
              <a:buSzPts val="1100"/>
              <a:buChar char="●"/>
            </a:pPr>
            <a:r>
              <a:rPr lang="en-GB"/>
              <a:t>For example, you might list an actor in a TV show first (accompanied by the tag “performer”) if your </a:t>
            </a:r>
            <a:r>
              <a:rPr lang="en-GB"/>
              <a:t>discussion</a:t>
            </a:r>
            <a:r>
              <a:rPr lang="en-GB"/>
              <a:t> centers on their performance.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df3209e9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df3209e9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Many sources come in different versions, so it’s important to clarify which version you used when relevant.</a:t>
            </a:r>
            <a:endParaRPr/>
          </a:p>
          <a:p>
            <a:pPr indent="-298450" lvl="0" marL="457200" rtl="0" algn="l">
              <a:spcBef>
                <a:spcPts val="0"/>
              </a:spcBef>
              <a:spcAft>
                <a:spcPts val="0"/>
              </a:spcAft>
              <a:buSzPts val="1100"/>
              <a:buChar char="●"/>
            </a:pPr>
            <a:r>
              <a:rPr lang="en-GB"/>
              <a:t>For example, scholarly books often come in several editions.</a:t>
            </a:r>
            <a:endParaRPr/>
          </a:p>
          <a:p>
            <a:pPr indent="-298450" lvl="0" marL="457200" rtl="0" algn="l">
              <a:spcBef>
                <a:spcPts val="0"/>
              </a:spcBef>
              <a:spcAft>
                <a:spcPts val="0"/>
              </a:spcAft>
              <a:buSzPts val="1100"/>
              <a:buChar char="●"/>
            </a:pPr>
            <a:r>
              <a:rPr lang="en-GB"/>
              <a:t>The Bible has appeared in many different versions; movies are often released in different cuts; and software that is updated over time carries a version number.</a:t>
            </a:r>
            <a:endParaRPr/>
          </a:p>
          <a:p>
            <a:pPr indent="-298450" lvl="0" marL="457200" rtl="0" algn="l">
              <a:spcBef>
                <a:spcPts val="0"/>
              </a:spcBef>
              <a:spcAft>
                <a:spcPts val="0"/>
              </a:spcAft>
              <a:buSzPts val="1100"/>
              <a:buChar char="●"/>
            </a:pPr>
            <a:r>
              <a:rPr lang="en-GB"/>
              <a:t>Periodicals such as journals, magazines, and newspapers often have volume and/or issue numbers. Books may also be published in multiple volumes. And TV series, podcasts, and the like tend to have numbered seasons and episodes.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519f5dd1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519f5dd1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For some source types, you should include the publisher. This is the organization responsible for producing and/or distributing the source.</a:t>
            </a:r>
            <a:endParaRPr/>
          </a:p>
          <a:p>
            <a:pPr indent="-298450" lvl="0" marL="457200" rtl="0" algn="l">
              <a:spcBef>
                <a:spcPts val="0"/>
              </a:spcBef>
              <a:spcAft>
                <a:spcPts val="0"/>
              </a:spcAft>
              <a:buSzPts val="1100"/>
              <a:buChar char="●"/>
            </a:pPr>
            <a:r>
              <a:rPr lang="en-GB"/>
              <a:t>Always specify the publisher of a book.</a:t>
            </a:r>
            <a:endParaRPr/>
          </a:p>
          <a:p>
            <a:pPr indent="-298450" lvl="0" marL="457200" rtl="0" algn="l">
              <a:spcBef>
                <a:spcPts val="0"/>
              </a:spcBef>
              <a:spcAft>
                <a:spcPts val="0"/>
              </a:spcAft>
              <a:buClr>
                <a:schemeClr val="dk1"/>
              </a:buClr>
              <a:buSzPts val="1100"/>
              <a:buChar char="●"/>
            </a:pPr>
            <a:r>
              <a:rPr lang="en-GB">
                <a:solidFill>
                  <a:schemeClr val="dk1"/>
                </a:solidFill>
              </a:rPr>
              <a:t>For movies, the publisher is the production company. If produced by more than one company, separate them with a forward slash.</a:t>
            </a:r>
            <a:endParaRPr/>
          </a:p>
          <a:p>
            <a:pPr indent="-298450" lvl="0" marL="457200" rtl="0" algn="l">
              <a:spcBef>
                <a:spcPts val="0"/>
              </a:spcBef>
              <a:spcAft>
                <a:spcPts val="0"/>
              </a:spcAft>
              <a:buSzPts val="1100"/>
              <a:buChar char="●"/>
            </a:pPr>
            <a:r>
              <a:rPr lang="en-GB"/>
              <a:t>For websites, include the publisher only if it is different from the website name.</a:t>
            </a:r>
            <a:endParaRPr/>
          </a:p>
          <a:p>
            <a:pPr indent="-298450" lvl="0" marL="457200" rtl="0" algn="l">
              <a:spcBef>
                <a:spcPts val="0"/>
              </a:spcBef>
              <a:spcAft>
                <a:spcPts val="0"/>
              </a:spcAft>
              <a:buClr>
                <a:schemeClr val="dk1"/>
              </a:buClr>
              <a:buSzPts val="1100"/>
              <a:buChar char="●"/>
            </a:pPr>
            <a:r>
              <a:rPr lang="en-GB">
                <a:solidFill>
                  <a:schemeClr val="dk1"/>
                </a:solidFill>
              </a:rPr>
              <a:t>Periodicals—journals, newspapers, and magazines—do not require a publisher. Listing the name of the publication is enough.</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519f5dd1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519f5dd1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including the date of publication, different levels of detail are appropriate in different cases. The year is always included when available.</a:t>
            </a:r>
            <a:endParaRPr/>
          </a:p>
          <a:p>
            <a:pPr indent="-298450" lvl="0" marL="457200" rtl="0" algn="l">
              <a:spcBef>
                <a:spcPts val="0"/>
              </a:spcBef>
              <a:spcAft>
                <a:spcPts val="0"/>
              </a:spcAft>
              <a:buSzPts val="1100"/>
              <a:buChar char="●"/>
            </a:pPr>
            <a:r>
              <a:rPr lang="en-GB"/>
              <a:t>The month and day can be included for more frequently published or updated source types like periodicals. Abbreviate the names of months.</a:t>
            </a:r>
            <a:endParaRPr/>
          </a:p>
          <a:p>
            <a:pPr indent="-298450" lvl="0" marL="457200" rtl="0" algn="l">
              <a:spcBef>
                <a:spcPts val="0"/>
              </a:spcBef>
              <a:spcAft>
                <a:spcPts val="0"/>
              </a:spcAft>
              <a:buSzPts val="1100"/>
              <a:buChar char="●"/>
            </a:pPr>
            <a:r>
              <a:rPr lang="en-GB"/>
              <a:t>If there are multiple publication dates, take the date of the edition you used.</a:t>
            </a:r>
            <a:endParaRPr/>
          </a:p>
          <a:p>
            <a:pPr indent="-298450" lvl="0" marL="457200" rtl="0" algn="l">
              <a:spcBef>
                <a:spcPts val="0"/>
              </a:spcBef>
              <a:spcAft>
                <a:spcPts val="0"/>
              </a:spcAft>
              <a:buSzPts val="1100"/>
              <a:buChar char="●"/>
            </a:pPr>
            <a:r>
              <a:rPr lang="en-GB"/>
              <a:t>If an online source does not specify a publication date, add the date on which you accessed it. Note that the access date appears after the URL in this case.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519f5dd1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519f5dd1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For sources that are located within a container, or hosted in an online or physical location, you include a location.</a:t>
            </a:r>
            <a:endParaRPr/>
          </a:p>
          <a:p>
            <a:pPr indent="-298450" lvl="0" marL="457200" rtl="0" algn="l">
              <a:spcBef>
                <a:spcPts val="0"/>
              </a:spcBef>
              <a:spcAft>
                <a:spcPts val="0"/>
              </a:spcAft>
              <a:buSzPts val="1100"/>
              <a:buChar char="●"/>
            </a:pPr>
            <a:r>
              <a:rPr lang="en-GB"/>
              <a:t>For chapters or articles within a book or periodical, include a page range.</a:t>
            </a:r>
            <a:endParaRPr/>
          </a:p>
          <a:p>
            <a:pPr indent="-298450" lvl="0" marL="457200" rtl="0" algn="l">
              <a:spcBef>
                <a:spcPts val="0"/>
              </a:spcBef>
              <a:spcAft>
                <a:spcPts val="0"/>
              </a:spcAft>
              <a:buSzPts val="1100"/>
              <a:buChar char="●"/>
            </a:pPr>
            <a:r>
              <a:rPr lang="en-GB"/>
              <a:t>For online journal articles and books, include a DOI. Include “https://” at the start.</a:t>
            </a:r>
            <a:endParaRPr/>
          </a:p>
          <a:p>
            <a:pPr indent="-298450" lvl="0" marL="457200" rtl="0" algn="l">
              <a:spcBef>
                <a:spcPts val="0"/>
              </a:spcBef>
              <a:spcAft>
                <a:spcPts val="0"/>
              </a:spcAft>
              <a:buSzPts val="1100"/>
              <a:buChar char="●"/>
            </a:pPr>
            <a:r>
              <a:rPr lang="en-GB"/>
              <a:t>For web pages or other online sources, include a URL. Don’t include “https://” for URLs.</a:t>
            </a:r>
            <a:endParaRPr/>
          </a:p>
          <a:p>
            <a:pPr indent="-298450" lvl="0" marL="457200" rtl="0" algn="l">
              <a:spcBef>
                <a:spcPts val="0"/>
              </a:spcBef>
              <a:spcAft>
                <a:spcPts val="0"/>
              </a:spcAft>
              <a:buSzPts val="1100"/>
              <a:buChar char="●"/>
            </a:pPr>
            <a:r>
              <a:rPr lang="en-GB"/>
              <a:t>For physical objects, include the location (e.g. a museum) and city.</a:t>
            </a:r>
            <a:endParaRPr/>
          </a:p>
          <a:p>
            <a:pPr indent="-298450" lvl="0" marL="457200" rtl="0" algn="l">
              <a:spcBef>
                <a:spcPts val="0"/>
              </a:spcBef>
              <a:spcAft>
                <a:spcPts val="0"/>
              </a:spcAft>
              <a:buSzPts val="1100"/>
              <a:buChar char="●"/>
            </a:pPr>
            <a:r>
              <a:rPr lang="en-GB"/>
              <a:t>Some sources will include two locations. For example, for an online journal article, specify both the page range and the DOI.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2a0b5e6f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d2a0b5e6f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Let’s look at some examples of Works Cited entries containing different combinations of these elements, so you can see how the format varies for different sources.</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Audience question: </a:t>
            </a:r>
            <a:r>
              <a:rPr lang="en-GB">
                <a:solidFill>
                  <a:schemeClr val="dk1"/>
                </a:solidFill>
              </a:rPr>
              <a:t>First, what type of source do you think each of these entries refers to?</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The first example is a book, the second is a journal article, and the third is an online article from a magazine’s website.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 you can see, the book citation contains the author’s name, the book title, the publisher, and the year of publication.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The journal article is a bit more complicated; you have the article title, then the name of the journal, the volume and issue in which the article featured, the month and year that issue was published, the page range of the article, and a DOI linking to it.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Finally, the online article lists the </a:t>
            </a:r>
            <a:r>
              <a:rPr i="1" lang="en-GB">
                <a:solidFill>
                  <a:schemeClr val="dk1"/>
                </a:solidFill>
              </a:rPr>
              <a:t>Rolling Stone </a:t>
            </a:r>
            <a:r>
              <a:rPr lang="en-GB">
                <a:solidFill>
                  <a:schemeClr val="dk1"/>
                </a:solidFill>
              </a:rPr>
              <a:t>website as a container, and gives the full publication date and a URL.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“MLA book citation” article: </a:t>
            </a:r>
            <a:r>
              <a:rPr lang="en-GB" u="sng">
                <a:solidFill>
                  <a:schemeClr val="hlink"/>
                </a:solidFill>
                <a:hlinkClick r:id="rId2"/>
              </a:rPr>
              <a:t>https://www.scribbr.com/mla/book-citation/</a:t>
            </a:r>
            <a:endParaRPr>
              <a:solidFill>
                <a:schemeClr val="dk1"/>
              </a:solidFill>
            </a:endParaRPr>
          </a:p>
          <a:p>
            <a:pPr indent="0" lvl="0" marL="0" rtl="0" algn="l">
              <a:spcBef>
                <a:spcPts val="0"/>
              </a:spcBef>
              <a:spcAft>
                <a:spcPts val="0"/>
              </a:spcAft>
              <a:buNone/>
            </a:pPr>
            <a:r>
              <a:rPr lang="en-GB">
                <a:solidFill>
                  <a:schemeClr val="dk1"/>
                </a:solidFill>
              </a:rPr>
              <a:t>“MLA journal article citation” article: </a:t>
            </a:r>
            <a:r>
              <a:rPr lang="en-GB" u="sng">
                <a:solidFill>
                  <a:schemeClr val="hlink"/>
                </a:solidFill>
                <a:hlinkClick r:id="rId3"/>
              </a:rPr>
              <a:t>https://www.scribbr.com/mla/journal-citation/</a:t>
            </a:r>
            <a:endParaRPr>
              <a:solidFill>
                <a:schemeClr val="dk1"/>
              </a:solidFill>
            </a:endParaRPr>
          </a:p>
          <a:p>
            <a:pPr indent="0" lvl="0" marL="0" rtl="0" algn="l">
              <a:spcBef>
                <a:spcPts val="0"/>
              </a:spcBef>
              <a:spcAft>
                <a:spcPts val="0"/>
              </a:spcAft>
              <a:buNone/>
            </a:pPr>
            <a:r>
              <a:rPr lang="en-GB">
                <a:solidFill>
                  <a:schemeClr val="dk1"/>
                </a:solidFill>
              </a:rPr>
              <a:t>“MLA website citation” article: </a:t>
            </a:r>
            <a:r>
              <a:rPr lang="en-GB" u="sng">
                <a:solidFill>
                  <a:schemeClr val="hlink"/>
                </a:solidFill>
                <a:hlinkClick r:id="rId4"/>
              </a:rPr>
              <a:t>https://www.scribbr.com/mla/website-citation/</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MLA stands for the Modern Language Association, an organization for scholars of language and literature.</a:t>
            </a:r>
            <a:endParaRPr/>
          </a:p>
          <a:p>
            <a:pPr indent="-298450" lvl="0" marL="457200" rtl="0" algn="l">
              <a:spcBef>
                <a:spcPts val="0"/>
              </a:spcBef>
              <a:spcAft>
                <a:spcPts val="0"/>
              </a:spcAft>
              <a:buSzPts val="1100"/>
              <a:buChar char="●"/>
            </a:pPr>
            <a:r>
              <a:rPr lang="en-GB"/>
              <a:t>MLA publishes its own style guide, the </a:t>
            </a:r>
            <a:r>
              <a:rPr i="1" lang="en-GB"/>
              <a:t>MLA Handbook</a:t>
            </a:r>
            <a:r>
              <a:rPr lang="en-GB"/>
              <a:t>. It contains guidance on research and writing, and especially on citing sources.</a:t>
            </a:r>
            <a:endParaRPr/>
          </a:p>
          <a:p>
            <a:pPr indent="-298450" lvl="0" marL="457200" rtl="0" algn="l">
              <a:spcBef>
                <a:spcPts val="0"/>
              </a:spcBef>
              <a:spcAft>
                <a:spcPts val="0"/>
              </a:spcAft>
              <a:buSzPts val="1100"/>
              <a:buChar char="●"/>
            </a:pPr>
            <a:r>
              <a:rPr lang="en-GB"/>
              <a:t>The newest edition of the </a:t>
            </a:r>
            <a:r>
              <a:rPr i="1" lang="en-GB"/>
              <a:t>MLA Handbook</a:t>
            </a:r>
            <a:r>
              <a:rPr lang="en-GB"/>
              <a:t>, the 9th, was published in 2021, with the previous edition, the 8th, appearing in 2016.</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519f5dd1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519f5dd1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Here’s an example of how the Works Cited list should be formatted.</a:t>
            </a:r>
            <a:endParaRPr/>
          </a:p>
          <a:p>
            <a:pPr indent="-298450" lvl="0" marL="457200" rtl="0" algn="l">
              <a:spcBef>
                <a:spcPts val="0"/>
              </a:spcBef>
              <a:spcAft>
                <a:spcPts val="0"/>
              </a:spcAft>
              <a:buSzPts val="1100"/>
              <a:buChar char="●"/>
            </a:pPr>
            <a:r>
              <a:rPr lang="en-GB"/>
              <a:t>The title is centered, and written in plain text.</a:t>
            </a:r>
            <a:endParaRPr/>
          </a:p>
          <a:p>
            <a:pPr indent="-298450" lvl="0" marL="457200" rtl="0" algn="l">
              <a:spcBef>
                <a:spcPts val="0"/>
              </a:spcBef>
              <a:spcAft>
                <a:spcPts val="0"/>
              </a:spcAft>
              <a:buSzPts val="1100"/>
              <a:buChar char="●"/>
            </a:pPr>
            <a:r>
              <a:rPr lang="en-GB"/>
              <a:t>The list is double-spaced, with 1-inch margins.</a:t>
            </a:r>
            <a:endParaRPr/>
          </a:p>
          <a:p>
            <a:pPr indent="-298450" lvl="0" marL="457200" rtl="0" algn="l">
              <a:spcBef>
                <a:spcPts val="0"/>
              </a:spcBef>
              <a:spcAft>
                <a:spcPts val="0"/>
              </a:spcAft>
              <a:buSzPts val="1100"/>
              <a:buChar char="●"/>
            </a:pPr>
            <a:r>
              <a:rPr lang="en-GB"/>
              <a:t>Entries are alphabetized by the author’s last name.</a:t>
            </a:r>
            <a:endParaRPr/>
          </a:p>
          <a:p>
            <a:pPr indent="-298450" lvl="0" marL="457200" rtl="0" algn="l">
              <a:spcBef>
                <a:spcPts val="0"/>
              </a:spcBef>
              <a:spcAft>
                <a:spcPts val="0"/>
              </a:spcAft>
              <a:buSzPts val="1100"/>
              <a:buChar char="●"/>
            </a:pPr>
            <a:r>
              <a:rPr lang="en-GB"/>
              <a:t>And a hanging indent is used: if an entry is more than one line long, each line after the first should be indented half an inch. A hanging indent can be created automatically in your word processor.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519f5dd1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519f5dd1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Although MLA mainly provide guidance on source citation, there are also some basic formatting </a:t>
            </a:r>
            <a:r>
              <a:rPr lang="en-GB"/>
              <a:t>guidelines</a:t>
            </a:r>
            <a:r>
              <a:rPr lang="en-GB"/>
              <a:t> to follow throughout your paper.</a:t>
            </a:r>
            <a:endParaRPr/>
          </a:p>
          <a:p>
            <a:pPr indent="-298450" lvl="0" marL="457200" rtl="0" algn="l">
              <a:spcBef>
                <a:spcPts val="0"/>
              </a:spcBef>
              <a:spcAft>
                <a:spcPts val="0"/>
              </a:spcAft>
              <a:buSzPts val="1100"/>
              <a:buChar char="●"/>
            </a:pPr>
            <a:r>
              <a:rPr lang="en-GB"/>
              <a:t>Scribbr offers free MLA format templates for Word and Google Docs, with the appropriate formatting already set up in the document.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format” article: </a:t>
            </a:r>
            <a:r>
              <a:rPr lang="en-GB" u="sng">
                <a:solidFill>
                  <a:schemeClr val="hlink"/>
                </a:solidFill>
                <a:hlinkClick r:id="rId2"/>
              </a:rPr>
              <a:t>https://www.scribbr.com/mla/formatting/</a:t>
            </a:r>
            <a:endParaRPr/>
          </a:p>
          <a:p>
            <a:pPr indent="0" lvl="0" marL="0" rtl="0" algn="l">
              <a:spcBef>
                <a:spcPts val="0"/>
              </a:spcBef>
              <a:spcAft>
                <a:spcPts val="0"/>
              </a:spcAft>
              <a:buNone/>
            </a:pPr>
            <a:r>
              <a:rPr lang="en-GB"/>
              <a:t>MLA format template for Word: </a:t>
            </a:r>
            <a:r>
              <a:rPr lang="en-GB" u="sng">
                <a:solidFill>
                  <a:schemeClr val="hlink"/>
                </a:solidFill>
                <a:hlinkClick r:id="rId3"/>
              </a:rPr>
              <a:t>https://cdn.scribbr.com/wp-content/uploads//2019/12/Scribbr-MLA-Format-Template.docx</a:t>
            </a:r>
            <a:endParaRPr/>
          </a:p>
          <a:p>
            <a:pPr indent="0" lvl="0" marL="0" rtl="0" algn="l">
              <a:spcBef>
                <a:spcPts val="0"/>
              </a:spcBef>
              <a:spcAft>
                <a:spcPts val="0"/>
              </a:spcAft>
              <a:buNone/>
            </a:pPr>
            <a:r>
              <a:rPr lang="en-GB"/>
              <a:t>MLA format template for Google Docs: </a:t>
            </a:r>
            <a:r>
              <a:rPr lang="en-GB" u="sng">
                <a:solidFill>
                  <a:schemeClr val="hlink"/>
                </a:solidFill>
                <a:hlinkClick r:id="rId4"/>
              </a:rPr>
              <a:t>https://docs.google.com/document/d/1at13MO3LBTcpNJ7QYrnk__tlGfxgRWOp1FiQgdk05qs/copy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519f5dd1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519f5dd1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These are the most important guidelines to follow when formatting your paper.</a:t>
            </a:r>
            <a:endParaRPr/>
          </a:p>
          <a:p>
            <a:pPr indent="-298450" lvl="0" marL="457200" rtl="0" algn="l">
              <a:spcBef>
                <a:spcPts val="0"/>
              </a:spcBef>
              <a:spcAft>
                <a:spcPts val="0"/>
              </a:spcAft>
              <a:buSzPts val="1100"/>
              <a:buChar char="●"/>
            </a:pPr>
            <a:r>
              <a:rPr lang="en-GB"/>
              <a:t>Use a simple and easy-to-read font and font size, like 12-point Times New Roman.</a:t>
            </a:r>
            <a:endParaRPr/>
          </a:p>
          <a:p>
            <a:pPr indent="-298450" lvl="0" marL="457200" rtl="0" algn="l">
              <a:spcBef>
                <a:spcPts val="0"/>
              </a:spcBef>
              <a:spcAft>
                <a:spcPts val="0"/>
              </a:spcAft>
              <a:buSzPts val="1100"/>
              <a:buChar char="●"/>
            </a:pPr>
            <a:r>
              <a:rPr lang="en-GB"/>
              <a:t>Set your page margins to 1 inch (this is usually the default anyway) and apply double line spacing throughout the text.</a:t>
            </a:r>
            <a:endParaRPr/>
          </a:p>
          <a:p>
            <a:pPr indent="-298450" lvl="0" marL="457200" rtl="0" algn="l">
              <a:spcBef>
                <a:spcPts val="0"/>
              </a:spcBef>
              <a:spcAft>
                <a:spcPts val="0"/>
              </a:spcAft>
              <a:buSzPts val="1100"/>
              <a:buChar char="●"/>
            </a:pPr>
            <a:r>
              <a:rPr lang="en-GB"/>
              <a:t>Each paragraph should start with an additional ½-inch indent.</a:t>
            </a:r>
            <a:endParaRPr/>
          </a:p>
          <a:p>
            <a:pPr indent="-298450" lvl="0" marL="457200" rtl="0" algn="l">
              <a:spcBef>
                <a:spcPts val="0"/>
              </a:spcBef>
              <a:spcAft>
                <a:spcPts val="0"/>
              </a:spcAft>
              <a:buSzPts val="1100"/>
              <a:buChar char="●"/>
            </a:pPr>
            <a:r>
              <a:rPr lang="en-GB"/>
              <a:t>Headings should use title case—that means you capitalize all the main words, but not shorter articles and prepositions like “the” and “of.”</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519f5dd1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519f5dd1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look at some other key elements, as shown in this image.</a:t>
            </a:r>
            <a:endParaRPr/>
          </a:p>
          <a:p>
            <a:pPr indent="-298450" lvl="0" marL="457200" rtl="0" algn="l">
              <a:spcBef>
                <a:spcPts val="0"/>
              </a:spcBef>
              <a:spcAft>
                <a:spcPts val="0"/>
              </a:spcAft>
              <a:buSzPts val="1100"/>
              <a:buChar char="●"/>
            </a:pPr>
            <a:r>
              <a:rPr lang="en-GB"/>
              <a:t>The first thing in your paper is the </a:t>
            </a:r>
            <a:r>
              <a:rPr b="1" lang="en-GB"/>
              <a:t>heading</a:t>
            </a:r>
            <a:r>
              <a:rPr lang="en-GB"/>
              <a:t>; this is where you list your name, your supervisor’s name, the course the paper is for, and the due date.</a:t>
            </a:r>
            <a:endParaRPr/>
          </a:p>
          <a:p>
            <a:pPr indent="-298450" lvl="0" marL="457200" rtl="0" algn="l">
              <a:spcBef>
                <a:spcPts val="0"/>
              </a:spcBef>
              <a:spcAft>
                <a:spcPts val="0"/>
              </a:spcAft>
              <a:buSzPts val="1100"/>
              <a:buChar char="●"/>
            </a:pPr>
            <a:r>
              <a:rPr lang="en-GB"/>
              <a:t>These are written in plain text, left-aligned, at the start.</a:t>
            </a:r>
            <a:endParaRPr/>
          </a:p>
          <a:p>
            <a:pPr indent="-298450" lvl="0" marL="457200" rtl="0" algn="l">
              <a:spcBef>
                <a:spcPts val="0"/>
              </a:spcBef>
              <a:spcAft>
                <a:spcPts val="0"/>
              </a:spcAft>
              <a:buSzPts val="1100"/>
              <a:buChar char="●"/>
            </a:pPr>
            <a:r>
              <a:rPr lang="en-GB"/>
              <a:t>Next, the title of your paper appears, in title case and centered.</a:t>
            </a:r>
            <a:endParaRPr/>
          </a:p>
          <a:p>
            <a:pPr indent="-298450" lvl="0" marL="457200" rtl="0" algn="l">
              <a:spcBef>
                <a:spcPts val="0"/>
              </a:spcBef>
              <a:spcAft>
                <a:spcPts val="0"/>
              </a:spcAft>
              <a:buSzPts val="1100"/>
              <a:buChar char="●"/>
            </a:pPr>
            <a:r>
              <a:rPr lang="en-GB"/>
              <a:t>Additionally, every page of your paper should include a header in the top-right corner listing your surname and the page number. You can set this up using the “Header” feature in your word processor.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heading” article: </a:t>
            </a:r>
            <a:r>
              <a:rPr lang="en-GB" u="sng">
                <a:solidFill>
                  <a:schemeClr val="hlink"/>
                </a:solidFill>
                <a:hlinkClick r:id="rId2"/>
              </a:rPr>
              <a:t>https://www.scribbr.com/mla/heading/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356766f8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d356766f8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Here you can see how any tables and figures you include should be presented in MLA Style.</a:t>
            </a:r>
            <a:endParaRPr/>
          </a:p>
          <a:p>
            <a:pPr indent="-298450" lvl="0" marL="457200" rtl="0" algn="l">
              <a:spcBef>
                <a:spcPts val="0"/>
              </a:spcBef>
              <a:spcAft>
                <a:spcPts val="0"/>
              </a:spcAft>
              <a:buSzPts val="1100"/>
              <a:buChar char="●"/>
            </a:pPr>
            <a:r>
              <a:rPr lang="en-GB"/>
              <a:t>The table number appears above the table itself, with a descriptive title on the following line. A caption giving source information, along with any explanatory notes needed, appears below the table.</a:t>
            </a:r>
            <a:endParaRPr/>
          </a:p>
          <a:p>
            <a:pPr indent="-298450" lvl="0" marL="457200" rtl="0" algn="l">
              <a:spcBef>
                <a:spcPts val="0"/>
              </a:spcBef>
              <a:spcAft>
                <a:spcPts val="0"/>
              </a:spcAft>
              <a:buSzPts val="1100"/>
              <a:buChar char="●"/>
            </a:pPr>
            <a:r>
              <a:rPr lang="en-GB"/>
              <a:t>For figures (such as photographs, artworks, or </a:t>
            </a:r>
            <a:r>
              <a:rPr lang="en-GB"/>
              <a:t>infographics</a:t>
            </a:r>
            <a:r>
              <a:rPr lang="en-GB"/>
              <a:t>), the word “Figure” is abbreviated, and a descriptive caption follows on the same line, below the figure, and centered.</a:t>
            </a:r>
            <a:endParaRPr/>
          </a:p>
          <a:p>
            <a:pPr indent="-298450" lvl="0" marL="457200" rtl="0" algn="l">
              <a:spcBef>
                <a:spcPts val="0"/>
              </a:spcBef>
              <a:spcAft>
                <a:spcPts val="0"/>
              </a:spcAft>
              <a:buSzPts val="1100"/>
              <a:buChar char="●"/>
            </a:pPr>
            <a:r>
              <a:rPr lang="en-GB"/>
              <a:t>Each table or figure should be placed close to the paragraph in which you first refer to it.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519f5dd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519f5dd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well as high-quality articles and videos, Scribbr also offers an MLA Citation Generator, where you can easily create your citations and manage your Works Cited list. It’s 100% free, with no ads and no sign-up </a:t>
            </a:r>
            <a:r>
              <a:rPr lang="en-GB"/>
              <a:t>required.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6f489fc5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6f489fc5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To cite sources in MLA, you need an in-text citation whenever you quote or paraphrase a source, and a corresponding Works Cited entry for each source.</a:t>
            </a:r>
            <a:endParaRPr>
              <a:solidFill>
                <a:schemeClr val="dk1"/>
              </a:solidFill>
            </a:endParaRPr>
          </a:p>
          <a:p>
            <a:pPr indent="-298450" lvl="0" marL="457200" rtl="0" algn="l">
              <a:spcBef>
                <a:spcPts val="0"/>
              </a:spcBef>
              <a:spcAft>
                <a:spcPts val="0"/>
              </a:spcAft>
              <a:buSzPts val="1100"/>
              <a:buChar char="●"/>
            </a:pPr>
            <a:r>
              <a:rPr lang="en-GB"/>
              <a:t>Let’s first take a look at your in-text citations.</a:t>
            </a:r>
            <a:r>
              <a:rPr lang="en-GB"/>
              <a:t> These are short citations that point the reader to the relevant entry in the Works Cited list.</a:t>
            </a:r>
            <a:endParaRPr/>
          </a:p>
          <a:p>
            <a:pPr indent="-298450" lvl="0" marL="457200" rtl="0" algn="l">
              <a:spcBef>
                <a:spcPts val="0"/>
              </a:spcBef>
              <a:spcAft>
                <a:spcPts val="0"/>
              </a:spcAft>
              <a:buSzPts val="1100"/>
              <a:buChar char="●"/>
            </a:pPr>
            <a:r>
              <a:rPr b="1" lang="en-GB"/>
              <a:t>Audience question: </a:t>
            </a:r>
            <a:r>
              <a:rPr lang="en-GB"/>
              <a:t>Does anyone know what two elements an MLA in-text citation includes?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“MLA in-text citations” article: </a:t>
            </a:r>
            <a:r>
              <a:rPr lang="en-GB" u="sng">
                <a:solidFill>
                  <a:schemeClr val="hlink"/>
                </a:solidFill>
                <a:hlinkClick r:id="rId2"/>
              </a:rPr>
              <a:t>https://www.scribbr.com/mla/in-text-citations/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6f489fc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6f489fc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In-text citations consist of the author’s last name and the page number of the relevant information.</a:t>
            </a:r>
            <a:endParaRPr/>
          </a:p>
          <a:p>
            <a:pPr indent="-298450" lvl="0" marL="457200" rtl="0" algn="l">
              <a:spcBef>
                <a:spcPts val="0"/>
              </a:spcBef>
              <a:spcAft>
                <a:spcPts val="0"/>
              </a:spcAft>
              <a:buSzPts val="1100"/>
              <a:buChar char="●"/>
            </a:pPr>
            <a:r>
              <a:rPr lang="en-GB"/>
              <a:t>An in-text citation is included every time you quote or paraphrase a source.</a:t>
            </a:r>
            <a:r>
              <a:rPr lang="en-GB"/>
              <a:t> In the examples above, the information from the source is paraphrased—put into your own words.</a:t>
            </a:r>
            <a:endParaRPr/>
          </a:p>
          <a:p>
            <a:pPr indent="-298450" lvl="0" marL="457200" rtl="0" algn="l">
              <a:spcBef>
                <a:spcPts val="0"/>
              </a:spcBef>
              <a:spcAft>
                <a:spcPts val="0"/>
              </a:spcAft>
              <a:buSzPts val="1100"/>
              <a:buChar char="●"/>
            </a:pPr>
            <a:r>
              <a:rPr lang="en-GB"/>
              <a:t>You can see from these examples that there are two ways of incorporating a citation: parenthetical and narrative.</a:t>
            </a:r>
            <a:endParaRPr/>
          </a:p>
          <a:p>
            <a:pPr indent="-298450" lvl="0" marL="457200" rtl="0" algn="l">
              <a:spcBef>
                <a:spcPts val="0"/>
              </a:spcBef>
              <a:spcAft>
                <a:spcPts val="0"/>
              </a:spcAft>
              <a:buSzPts val="1100"/>
              <a:buChar char="●"/>
            </a:pPr>
            <a:r>
              <a:rPr lang="en-GB"/>
              <a:t>With a parenthetical citation, you put both elements inside the parentheses, usually at the end of the clause or sentence.</a:t>
            </a:r>
            <a:endParaRPr/>
          </a:p>
          <a:p>
            <a:pPr indent="-298450" lvl="0" marL="457200" rtl="0" algn="l">
              <a:spcBef>
                <a:spcPts val="0"/>
              </a:spcBef>
              <a:spcAft>
                <a:spcPts val="0"/>
              </a:spcAft>
              <a:buSzPts val="1100"/>
              <a:buChar char="●"/>
            </a:pPr>
            <a:r>
              <a:rPr lang="en-GB"/>
              <a:t>With a narrative citation, the author’s name is incorporated into the structure of your sentence, with only the page number in parentheses.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6f489fc5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6f489fc5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you quote a source directly, the quoted text is placed in quotation marks, and should be introduced or incorporated into the sentence, not just placed in the text without context.</a:t>
            </a:r>
            <a:endParaRPr/>
          </a:p>
          <a:p>
            <a:pPr indent="-298450" lvl="0" marL="457200" rtl="0" algn="l">
              <a:spcBef>
                <a:spcPts val="0"/>
              </a:spcBef>
              <a:spcAft>
                <a:spcPts val="0"/>
              </a:spcAft>
              <a:buSzPts val="1100"/>
              <a:buChar char="●"/>
            </a:pPr>
            <a:r>
              <a:rPr lang="en-GB"/>
              <a:t>You can use ellipses to shorten a quote where necessary, to save space, remove irrelevant text, or better incorporate the quote into your sentence.</a:t>
            </a:r>
            <a:endParaRPr/>
          </a:p>
          <a:p>
            <a:pPr indent="-298450" lvl="0" marL="457200" rtl="0" algn="l">
              <a:spcBef>
                <a:spcPts val="0"/>
              </a:spcBef>
              <a:spcAft>
                <a:spcPts val="0"/>
              </a:spcAft>
              <a:buSzPts val="1100"/>
              <a:buChar char="●"/>
            </a:pPr>
            <a:r>
              <a:rPr lang="en-GB"/>
              <a:t>Here, the word “that” is replaced with an ellipsis so that the quote makes grammatical sense in the context of the sentence.</a:t>
            </a:r>
            <a:endParaRPr/>
          </a:p>
          <a:p>
            <a:pPr indent="-298450" lvl="0" marL="457200" rtl="0" algn="l">
              <a:spcBef>
                <a:spcPts val="0"/>
              </a:spcBef>
              <a:spcAft>
                <a:spcPts val="0"/>
              </a:spcAft>
              <a:buSzPts val="1100"/>
              <a:buChar char="●"/>
            </a:pPr>
            <a:r>
              <a:rPr lang="en-GB"/>
              <a:t>A citation appears after the quote, outside the quotation marks but before the period (or comma, or whatever punctuation follows the quote in the sentence</a:t>
            </a:r>
            <a:r>
              <a:rPr lang="en-GB"/>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quote” article: </a:t>
            </a:r>
            <a:r>
              <a:rPr lang="en-GB" u="sng">
                <a:solidFill>
                  <a:schemeClr val="hlink"/>
                </a:solidFill>
                <a:hlinkClick r:id="rId2"/>
              </a:rPr>
              <a:t>https://www.scribbr.com/citing-sources/how-to-quote/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6f489fc5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6f489fc5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you quote more than four lines of prose, you should format the quotation as a </a:t>
            </a:r>
            <a:r>
              <a:rPr b="1" lang="en-GB"/>
              <a:t>block quote</a:t>
            </a:r>
            <a:r>
              <a:rPr lang="en-GB"/>
              <a:t>.</a:t>
            </a:r>
            <a:endParaRPr/>
          </a:p>
          <a:p>
            <a:pPr indent="-298450" lvl="0" marL="457200" rtl="0" algn="l">
              <a:spcBef>
                <a:spcPts val="0"/>
              </a:spcBef>
              <a:spcAft>
                <a:spcPts val="0"/>
              </a:spcAft>
              <a:buSzPts val="1100"/>
              <a:buChar char="●"/>
            </a:pPr>
            <a:r>
              <a:rPr lang="en-GB"/>
              <a:t>A block quote is not enclosed in quotation marks. Instead, it’s indented to set it apart from the rest of the text.</a:t>
            </a:r>
            <a:endParaRPr/>
          </a:p>
          <a:p>
            <a:pPr indent="-298450" lvl="0" marL="457200" rtl="0" algn="l">
              <a:spcBef>
                <a:spcPts val="0"/>
              </a:spcBef>
              <a:spcAft>
                <a:spcPts val="0"/>
              </a:spcAft>
              <a:buSzPts val="1100"/>
              <a:buChar char="●"/>
            </a:pPr>
            <a:r>
              <a:rPr lang="en-GB"/>
              <a:t>The citation for a block quote, unlike that for a normal quote, appears after the period (or other punctuation mark) that concludes the quotation.</a:t>
            </a:r>
            <a:endParaRPr/>
          </a:p>
          <a:p>
            <a:pPr indent="-298450" lvl="0" marL="457200" rtl="0" algn="l">
              <a:spcBef>
                <a:spcPts val="0"/>
              </a:spcBef>
              <a:spcAft>
                <a:spcPts val="0"/>
              </a:spcAft>
              <a:buSzPts val="1100"/>
              <a:buChar char="●"/>
            </a:pPr>
            <a:r>
              <a:rPr lang="en-GB"/>
              <a:t>Use long quotations sparingly; unless you plan to analyze this quotation in depth, it may be better to quote it in the shortened form shown in the previous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“Block quoting” article: </a:t>
            </a:r>
            <a:r>
              <a:rPr lang="en-GB" u="sng">
                <a:solidFill>
                  <a:schemeClr val="hlink"/>
                </a:solidFill>
                <a:hlinkClick r:id="rId2"/>
              </a:rPr>
              <a:t>https://www.scribbr.com/mla/block-quotes/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6f489fc5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6f489fc5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What if a source has multiple authors? Just like in the Works Cited list, list both names if there are two.</a:t>
            </a:r>
            <a:endParaRPr/>
          </a:p>
          <a:p>
            <a:pPr indent="-298450" lvl="0" marL="457200" rtl="0" algn="l">
              <a:spcBef>
                <a:spcPts val="0"/>
              </a:spcBef>
              <a:spcAft>
                <a:spcPts val="0"/>
              </a:spcAft>
              <a:buSzPts val="1100"/>
              <a:buChar char="●"/>
            </a:pPr>
            <a:r>
              <a:rPr lang="en-GB"/>
              <a:t>If there are three or more authors, just list the first, followed by “et al.” in a parenthetical citation or a phrase like “and colleagues” or “and others” in a narrative citation.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6f489fc5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6f489fc5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When several citations are needed in the same place—for example, in a sentence that summarizes multiple sources—combine the different citations in one set of parentheses, separated by semicolons.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6f489fc5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6f489fc5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Though the in-text citation format is straightforward, there are a few exceptions to take into account.</a:t>
            </a:r>
            <a:endParaRPr/>
          </a:p>
          <a:p>
            <a:pPr indent="-298450" lvl="0" marL="457200" rtl="0" algn="l">
              <a:spcBef>
                <a:spcPts val="0"/>
              </a:spcBef>
              <a:spcAft>
                <a:spcPts val="0"/>
              </a:spcAft>
              <a:buSzPts val="1100"/>
              <a:buChar char="●"/>
            </a:pPr>
            <a:r>
              <a:rPr lang="en-GB"/>
              <a:t>This video gives tips on what to do when</a:t>
            </a:r>
            <a:r>
              <a:rPr lang="en-GB"/>
              <a:t> you don’t have an author or page number for your source; how to handle multiple works with the same author name; and how to cite a source you found quoted in another source.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www.scribbr.com/mla-citation-generator/" TargetMode="External"/><Relationship Id="rId4" Type="http://schemas.openxmlformats.org/officeDocument/2006/relationships/hyperlink" Target="https://www.scribbr.com/knowledge-base/" TargetMode="External"/><Relationship Id="rId9" Type="http://schemas.openxmlformats.org/officeDocument/2006/relationships/image" Target="../media/image18.png"/><Relationship Id="rId5" Type="http://schemas.openxmlformats.org/officeDocument/2006/relationships/hyperlink" Target="https://www.youtube.com/c/scribbr-us" TargetMode="External"/><Relationship Id="rId6" Type="http://schemas.openxmlformats.org/officeDocument/2006/relationships/hyperlink" Target="https://www.mla.org/Publications/Bookstore/Nonseries/MLA-Handbook-Ninth-Edition" TargetMode="External"/><Relationship Id="rId7" Type="http://schemas.openxmlformats.org/officeDocument/2006/relationships/hyperlink" Target="https://style.mla.org/" TargetMode="External"/><Relationship Id="rId8" Type="http://schemas.openxmlformats.org/officeDocument/2006/relationships/hyperlink" Target="https://style.mla.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www.scribbr.com/proofreading-editing/paper-editing-service/?utm_source=lecture-slides&amp;utm_medium=google-docs&amp;utm_campaign=apa-7th-edition" TargetMode="External"/><Relationship Id="rId4" Type="http://schemas.openxmlformats.org/officeDocument/2006/relationships/hyperlink" Target="https://www.scribbr.com/plagiarism-checker/?utm_source=lecture-slides&amp;utm_medium=google-docs&amp;utm_campaign=apa-7th-edition" TargetMode="External"/><Relationship Id="rId5" Type="http://schemas.openxmlformats.org/officeDocument/2006/relationships/hyperlink" Target="https://www.scribbr.com/apa-citation-generator/?utm_source=lecture-slides&amp;utm_medium=google-docs&amp;utm_campaign=apa-7th-edition" TargetMode="External"/><Relationship Id="rId6" Type="http://schemas.openxmlformats.org/officeDocument/2006/relationships/hyperlink" Target="https://www.scribbr.com/knowledge-base/?utm_source=lecture-slides&amp;utm_medium=google-docs&amp;utm_campaign=apa-7th-edition" TargetMode="External"/><Relationship Id="rId7" Type="http://schemas.openxmlformats.org/officeDocument/2006/relationships/hyperlink" Target="https://www.youtube.com/c/scribbr-us" TargetMode="External"/><Relationship Id="rId8" Type="http://schemas.openxmlformats.org/officeDocument/2006/relationships/hyperlink" Target="https://www.youtube.com/c/scribbr-u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www.youtube.com/watch?v=ypWxhhpGeyM"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1241900"/>
            <a:ext cx="7200000" cy="110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MLA Style</a:t>
            </a:r>
            <a:endParaRPr/>
          </a:p>
        </p:txBody>
      </p:sp>
      <p:sp>
        <p:nvSpPr>
          <p:cNvPr id="73" name="Google Shape;73;p23"/>
          <p:cNvSpPr txBox="1"/>
          <p:nvPr>
            <p:ph idx="1" type="subTitle"/>
          </p:nvPr>
        </p:nvSpPr>
        <p:spPr>
          <a:xfrm>
            <a:off x="972000" y="25694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Guidelines for citation and formatting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2"/>
          <p:cNvSpPr txBox="1"/>
          <p:nvPr>
            <p:ph type="ctrTitle"/>
          </p:nvPr>
        </p:nvSpPr>
        <p:spPr>
          <a:xfrm>
            <a:off x="972000" y="2065050"/>
            <a:ext cx="72000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MLA Works Cited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9 core elements</a:t>
            </a:r>
            <a:endParaRPr/>
          </a:p>
          <a:p>
            <a:pPr indent="0" lvl="0" marL="0" rtl="0" algn="l">
              <a:spcBef>
                <a:spcPts val="0"/>
              </a:spcBef>
              <a:spcAft>
                <a:spcPts val="0"/>
              </a:spcAft>
              <a:buNone/>
            </a:pPr>
            <a:r>
              <a:t/>
            </a:r>
            <a:endParaRPr/>
          </a:p>
        </p:txBody>
      </p:sp>
      <p:sp>
        <p:nvSpPr>
          <p:cNvPr id="133" name="Google Shape;133;p33"/>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AutoNum type="arabicPeriod"/>
            </a:pPr>
            <a:r>
              <a:rPr b="1" lang="en-GB" sz="1400"/>
              <a:t>Author</a:t>
            </a:r>
            <a:endParaRPr sz="1400"/>
          </a:p>
          <a:p>
            <a:pPr indent="-317500" lvl="0" marL="457200" rtl="0" algn="l">
              <a:lnSpc>
                <a:spcPct val="150000"/>
              </a:lnSpc>
              <a:spcBef>
                <a:spcPts val="0"/>
              </a:spcBef>
              <a:spcAft>
                <a:spcPts val="0"/>
              </a:spcAft>
              <a:buSzPts val="1400"/>
              <a:buAutoNum type="arabicPeriod"/>
            </a:pPr>
            <a:r>
              <a:rPr b="1" lang="en-GB" sz="1400"/>
              <a:t>Source title</a:t>
            </a:r>
            <a:endParaRPr sz="1400"/>
          </a:p>
          <a:p>
            <a:pPr indent="-317500" lvl="0" marL="457200" rtl="0" algn="l">
              <a:lnSpc>
                <a:spcPct val="150000"/>
              </a:lnSpc>
              <a:spcBef>
                <a:spcPts val="0"/>
              </a:spcBef>
              <a:spcAft>
                <a:spcPts val="0"/>
              </a:spcAft>
              <a:buSzPts val="1400"/>
              <a:buAutoNum type="arabicPeriod"/>
            </a:pPr>
            <a:r>
              <a:rPr b="1" lang="en-GB" sz="1400"/>
              <a:t>Container title </a:t>
            </a:r>
            <a:r>
              <a:rPr lang="en-GB" sz="1400"/>
              <a:t>(if the source is part of a larger whole)</a:t>
            </a:r>
            <a:endParaRPr sz="1400"/>
          </a:p>
          <a:p>
            <a:pPr indent="-317500" lvl="0" marL="457200" rtl="0" algn="l">
              <a:lnSpc>
                <a:spcPct val="150000"/>
              </a:lnSpc>
              <a:spcBef>
                <a:spcPts val="0"/>
              </a:spcBef>
              <a:spcAft>
                <a:spcPts val="0"/>
              </a:spcAft>
              <a:buSzPts val="1400"/>
              <a:buAutoNum type="arabicPeriod"/>
            </a:pPr>
            <a:r>
              <a:rPr b="1" lang="en-GB" sz="1400"/>
              <a:t>Other contributors</a:t>
            </a:r>
            <a:r>
              <a:rPr lang="en-GB" sz="1400"/>
              <a:t> (e.g. editors, translators)</a:t>
            </a:r>
            <a:endParaRPr sz="1400"/>
          </a:p>
          <a:p>
            <a:pPr indent="-317500" lvl="0" marL="457200" rtl="0" algn="l">
              <a:lnSpc>
                <a:spcPct val="150000"/>
              </a:lnSpc>
              <a:spcBef>
                <a:spcPts val="0"/>
              </a:spcBef>
              <a:spcAft>
                <a:spcPts val="0"/>
              </a:spcAft>
              <a:buSzPts val="1400"/>
              <a:buAutoNum type="arabicPeriod"/>
            </a:pPr>
            <a:r>
              <a:rPr b="1" lang="en-GB" sz="1400"/>
              <a:t>Version </a:t>
            </a:r>
            <a:r>
              <a:rPr lang="en-GB" sz="1400"/>
              <a:t>(if there are different editions)</a:t>
            </a:r>
            <a:endParaRPr sz="1400"/>
          </a:p>
          <a:p>
            <a:pPr indent="-317500" lvl="0" marL="457200" rtl="0" algn="l">
              <a:lnSpc>
                <a:spcPct val="150000"/>
              </a:lnSpc>
              <a:spcBef>
                <a:spcPts val="0"/>
              </a:spcBef>
              <a:spcAft>
                <a:spcPts val="0"/>
              </a:spcAft>
              <a:buSzPts val="1400"/>
              <a:buAutoNum type="arabicPeriod"/>
            </a:pPr>
            <a:r>
              <a:rPr b="1" lang="en-GB" sz="1400"/>
              <a:t>Number </a:t>
            </a:r>
            <a:r>
              <a:rPr lang="en-GB" sz="1400"/>
              <a:t>(if there are multiple volumes/issues)</a:t>
            </a:r>
            <a:endParaRPr/>
          </a:p>
          <a:p>
            <a:pPr indent="-317500" lvl="0" marL="457200" rtl="0" algn="l">
              <a:lnSpc>
                <a:spcPct val="150000"/>
              </a:lnSpc>
              <a:spcBef>
                <a:spcPts val="0"/>
              </a:spcBef>
              <a:spcAft>
                <a:spcPts val="0"/>
              </a:spcAft>
              <a:buSzPts val="1400"/>
              <a:buAutoNum type="arabicPeriod"/>
            </a:pPr>
            <a:r>
              <a:rPr b="1" lang="en-GB" sz="1400"/>
              <a:t>Publisher </a:t>
            </a:r>
            <a:r>
              <a:rPr lang="en-GB" sz="1400"/>
              <a:t>(for books and movies)</a:t>
            </a:r>
            <a:endParaRPr sz="1400"/>
          </a:p>
          <a:p>
            <a:pPr indent="-317500" lvl="0" marL="457200" rtl="0" algn="l">
              <a:lnSpc>
                <a:spcPct val="150000"/>
              </a:lnSpc>
              <a:spcBef>
                <a:spcPts val="0"/>
              </a:spcBef>
              <a:spcAft>
                <a:spcPts val="0"/>
              </a:spcAft>
              <a:buSzPts val="1400"/>
              <a:buAutoNum type="arabicPeriod"/>
            </a:pPr>
            <a:r>
              <a:rPr b="1" lang="en-GB" sz="1400"/>
              <a:t>Publication date</a:t>
            </a:r>
            <a:endParaRPr sz="1400"/>
          </a:p>
          <a:p>
            <a:pPr indent="-317500" lvl="0" marL="457200" rtl="0" algn="l">
              <a:lnSpc>
                <a:spcPct val="150000"/>
              </a:lnSpc>
              <a:spcBef>
                <a:spcPts val="0"/>
              </a:spcBef>
              <a:spcAft>
                <a:spcPts val="0"/>
              </a:spcAft>
              <a:buSzPts val="1400"/>
              <a:buAutoNum type="arabicPeriod"/>
            </a:pPr>
            <a:r>
              <a:rPr b="1" lang="en-GB" sz="1400"/>
              <a:t>Location</a:t>
            </a:r>
            <a:endParaRPr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1600"/>
              </a:spcAft>
              <a:buNone/>
            </a:pPr>
            <a:r>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The author element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9" name="Google Shape;139;p34"/>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p>
          <a:p>
            <a:pPr indent="0" lvl="0" marL="0" rtl="0" algn="l">
              <a:lnSpc>
                <a:spcPct val="150000"/>
              </a:lnSpc>
              <a:spcBef>
                <a:spcPts val="1600"/>
              </a:spcBef>
              <a:spcAft>
                <a:spcPts val="1600"/>
              </a:spcAft>
              <a:buNone/>
            </a:pPr>
            <a:r>
              <a:t/>
            </a:r>
            <a:endParaRPr/>
          </a:p>
        </p:txBody>
      </p:sp>
      <p:graphicFrame>
        <p:nvGraphicFramePr>
          <p:cNvPr id="140" name="Google Shape;140;p34"/>
          <p:cNvGraphicFramePr/>
          <p:nvPr/>
        </p:nvGraphicFramePr>
        <p:xfrm>
          <a:off x="952500" y="1418175"/>
          <a:ext cx="3000000" cy="3000000"/>
        </p:xfrm>
        <a:graphic>
          <a:graphicData uri="http://schemas.openxmlformats.org/drawingml/2006/table">
            <a:tbl>
              <a:tblPr>
                <a:noFill/>
                <a:tableStyleId>{DFE2F53B-7A6F-461F-A855-66B9417FF2F0}</a:tableStyleId>
              </a:tblPr>
              <a:tblGrid>
                <a:gridCol w="2208875"/>
                <a:gridCol w="5030125"/>
              </a:tblGrid>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1 author</a:t>
                      </a:r>
                      <a:endParaRPr>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Johnson, David.</a:t>
                      </a:r>
                      <a:endParaRPr>
                        <a:latin typeface="Open Sans"/>
                        <a:ea typeface="Open Sans"/>
                        <a:cs typeface="Open Sans"/>
                        <a:sym typeface="Open Sans"/>
                      </a:endParaRPr>
                    </a:p>
                  </a:txBody>
                  <a:tcPr marT="91425" marB="91425" marR="91425" marL="91425"/>
                </a:tc>
              </a:tr>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2 authors</a:t>
                      </a:r>
                      <a:endParaRPr>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Johnson, David, and Valerie Smith.</a:t>
                      </a:r>
                      <a:endParaRPr>
                        <a:latin typeface="Open Sans"/>
                        <a:ea typeface="Open Sans"/>
                        <a:cs typeface="Open Sans"/>
                        <a:sym typeface="Open Sans"/>
                      </a:endParaRPr>
                    </a:p>
                  </a:txBody>
                  <a:tcPr marT="91425" marB="91425" marR="91425" marL="91425"/>
                </a:tc>
              </a:tr>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3+ authors</a:t>
                      </a:r>
                      <a:endParaRPr>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Johnson, David, et al.</a:t>
                      </a:r>
                      <a:endParaRPr>
                        <a:latin typeface="Open Sans"/>
                        <a:ea typeface="Open Sans"/>
                        <a:cs typeface="Open Sans"/>
                        <a:sym typeface="Open Sans"/>
                      </a:endParaRPr>
                    </a:p>
                  </a:txBody>
                  <a:tcPr marT="91425" marB="91425" marR="91425" marL="91425"/>
                </a:tc>
              </a:tr>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Organizational author</a:t>
                      </a:r>
                      <a:endParaRPr>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Modern Language Association</a:t>
                      </a:r>
                      <a:r>
                        <a:rPr lang="en-GB">
                          <a:solidFill>
                            <a:srgbClr val="1B2B68"/>
                          </a:solidFill>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r>
              <a:tr h="543225">
                <a:tc>
                  <a:txBody>
                    <a:bodyPr/>
                    <a:lstStyle/>
                    <a:p>
                      <a:pPr indent="0" lvl="0" marL="0" rtl="0" algn="l">
                        <a:lnSpc>
                          <a:spcPct val="150000"/>
                        </a:lnSpc>
                        <a:spcBef>
                          <a:spcPts val="0"/>
                        </a:spcBef>
                        <a:spcAft>
                          <a:spcPts val="1600"/>
                        </a:spcAft>
                        <a:buNone/>
                      </a:pPr>
                      <a:r>
                        <a:rPr b="1" lang="en-GB">
                          <a:solidFill>
                            <a:srgbClr val="1B2B68"/>
                          </a:solidFill>
                          <a:latin typeface="Open Sans"/>
                          <a:ea typeface="Open Sans"/>
                          <a:cs typeface="Open Sans"/>
                          <a:sym typeface="Open Sans"/>
                        </a:rPr>
                        <a:t>Unknown</a:t>
                      </a:r>
                      <a:r>
                        <a:rPr b="1" lang="en-GB">
                          <a:solidFill>
                            <a:srgbClr val="1B2B68"/>
                          </a:solidFill>
                          <a:latin typeface="Open Sans"/>
                          <a:ea typeface="Open Sans"/>
                          <a:cs typeface="Open Sans"/>
                          <a:sym typeface="Open Sans"/>
                        </a:rPr>
                        <a:t> author</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lnSpc>
                          <a:spcPct val="150000"/>
                        </a:lnSpc>
                        <a:spcBef>
                          <a:spcPts val="0"/>
                        </a:spcBef>
                        <a:spcAft>
                          <a:spcPts val="1600"/>
                        </a:spcAft>
                        <a:buNone/>
                      </a:pPr>
                      <a:r>
                        <a:rPr lang="en-GB">
                          <a:solidFill>
                            <a:srgbClr val="1B2B68"/>
                          </a:solidFill>
                          <a:latin typeface="Open Sans"/>
                          <a:ea typeface="Open Sans"/>
                          <a:cs typeface="Open Sans"/>
                          <a:sym typeface="Open Sans"/>
                        </a:rPr>
                        <a:t>Start with the title instead</a:t>
                      </a:r>
                      <a:endParaRPr>
                        <a:solidFill>
                          <a:srgbClr val="1B2B68"/>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Titles and containers</a:t>
            </a:r>
            <a:endParaRPr/>
          </a:p>
          <a:p>
            <a:pPr indent="0" lvl="0" marL="0" rtl="0" algn="l">
              <a:spcBef>
                <a:spcPts val="0"/>
              </a:spcBef>
              <a:spcAft>
                <a:spcPts val="0"/>
              </a:spcAft>
              <a:buNone/>
            </a:pPr>
            <a:r>
              <a:t/>
            </a:r>
            <a:endParaRPr/>
          </a:p>
        </p:txBody>
      </p:sp>
      <p:graphicFrame>
        <p:nvGraphicFramePr>
          <p:cNvPr id="146" name="Google Shape;146;p35"/>
          <p:cNvGraphicFramePr/>
          <p:nvPr/>
        </p:nvGraphicFramePr>
        <p:xfrm>
          <a:off x="934075" y="1428300"/>
          <a:ext cx="3000000" cy="3000000"/>
        </p:xfrm>
        <a:graphic>
          <a:graphicData uri="http://schemas.openxmlformats.org/drawingml/2006/table">
            <a:tbl>
              <a:tblPr>
                <a:noFill/>
                <a:tableStyleId>{DFE2F53B-7A6F-461F-A855-66B9417FF2F0}</a:tableStyleId>
              </a:tblPr>
              <a:tblGrid>
                <a:gridCol w="2823650"/>
                <a:gridCol w="4376350"/>
              </a:tblGrid>
              <a:tr h="698200">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Italics for standalone sources (books, movies, websites)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i="1" lang="en-GB">
                          <a:solidFill>
                            <a:srgbClr val="1B2B68"/>
                          </a:solidFill>
                          <a:latin typeface="Open Sans"/>
                          <a:ea typeface="Open Sans"/>
                          <a:cs typeface="Open Sans"/>
                          <a:sym typeface="Open Sans"/>
                        </a:rPr>
                        <a:t>Statistical Methods for Psychology.</a:t>
                      </a:r>
                      <a:endParaRPr>
                        <a:solidFill>
                          <a:srgbClr val="1B2B68"/>
                        </a:solidFill>
                        <a:latin typeface="Open Sans"/>
                        <a:ea typeface="Open Sans"/>
                        <a:cs typeface="Open Sans"/>
                        <a:sym typeface="Open Sans"/>
                      </a:endParaRPr>
                    </a:p>
                  </a:txBody>
                  <a:tcPr marT="91425" marB="91425" marR="91425" marL="91425"/>
                </a:tc>
              </a:tr>
              <a:tr h="704975">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Quotation marks</a:t>
                      </a:r>
                      <a:r>
                        <a:rPr b="1" lang="en-GB">
                          <a:solidFill>
                            <a:srgbClr val="1B2B68"/>
                          </a:solidFill>
                          <a:latin typeface="Open Sans"/>
                          <a:ea typeface="Open Sans"/>
                          <a:cs typeface="Open Sans"/>
                          <a:sym typeface="Open Sans"/>
                        </a:rPr>
                        <a:t> for sources within sources (articles, chapters, web pages)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a:t>
                      </a:r>
                      <a:r>
                        <a:rPr lang="en-GB">
                          <a:solidFill>
                            <a:srgbClr val="1B2B68"/>
                          </a:solidFill>
                          <a:latin typeface="Open Sans"/>
                          <a:ea typeface="Open Sans"/>
                          <a:cs typeface="Open Sans"/>
                          <a:sym typeface="Open Sans"/>
                        </a:rPr>
                        <a:t>The Evolving European Model of Sports Finance.”</a:t>
                      </a:r>
                      <a:endParaRPr>
                        <a:solidFill>
                          <a:srgbClr val="1B2B68"/>
                        </a:solidFill>
                        <a:latin typeface="Open Sans"/>
                        <a:ea typeface="Open Sans"/>
                        <a:cs typeface="Open Sans"/>
                        <a:sym typeface="Open Sans"/>
                      </a:endParaRPr>
                    </a:p>
                  </a:txBody>
                  <a:tcPr marT="91425" marB="91425" marR="91425" marL="91425"/>
                </a:tc>
              </a:tr>
              <a:tr h="677925">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Plain text, sentence case, </a:t>
                      </a:r>
                      <a:r>
                        <a:rPr b="1" lang="en-GB">
                          <a:solidFill>
                            <a:srgbClr val="1B2B68"/>
                          </a:solidFill>
                          <a:latin typeface="Open Sans"/>
                          <a:ea typeface="Open Sans"/>
                          <a:cs typeface="Open Sans"/>
                          <a:sym typeface="Open Sans"/>
                        </a:rPr>
                        <a:t>to describe untitled sources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Photograph of a wren.</a:t>
                      </a:r>
                      <a:endParaRPr>
                        <a:solidFill>
                          <a:srgbClr val="1B2B68"/>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Other contributors</a:t>
            </a:r>
            <a:endParaRPr/>
          </a:p>
          <a:p>
            <a:pPr indent="0" lvl="0" marL="0" rtl="0" algn="l">
              <a:spcBef>
                <a:spcPts val="0"/>
              </a:spcBef>
              <a:spcAft>
                <a:spcPts val="0"/>
              </a:spcAft>
              <a:buNone/>
            </a:pPr>
            <a:r>
              <a:t/>
            </a:r>
            <a:endParaRPr/>
          </a:p>
        </p:txBody>
      </p:sp>
      <p:graphicFrame>
        <p:nvGraphicFramePr>
          <p:cNvPr id="152" name="Google Shape;152;p36"/>
          <p:cNvGraphicFramePr/>
          <p:nvPr/>
        </p:nvGraphicFramePr>
        <p:xfrm>
          <a:off x="952500" y="1657400"/>
          <a:ext cx="3000000" cy="3000000"/>
        </p:xfrm>
        <a:graphic>
          <a:graphicData uri="http://schemas.openxmlformats.org/drawingml/2006/table">
            <a:tbl>
              <a:tblPr>
                <a:noFill/>
                <a:tableStyleId>{DFE2F53B-7A6F-461F-A855-66B9417FF2F0}</a:tableStyleId>
              </a:tblPr>
              <a:tblGrid>
                <a:gridCol w="1304925"/>
                <a:gridCol w="5934075"/>
              </a:tblGrid>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Books</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Edited by John Smith</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Translated by Vladimir Nabokov</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Movies/TV</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Performance by Bryan Cranston</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Music by John Williams</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Directed by Kathryn Bigelow</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Music</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Composed by Ludwig von Beethoven</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Lyrics by William Blake</a:t>
                      </a:r>
                      <a:endParaRPr>
                        <a:solidFill>
                          <a:schemeClr val="dk1"/>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Versions and numbers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58" name="Google Shape;158;p37"/>
          <p:cNvGraphicFramePr/>
          <p:nvPr/>
        </p:nvGraphicFramePr>
        <p:xfrm>
          <a:off x="952500" y="1657400"/>
          <a:ext cx="3000000" cy="3000000"/>
        </p:xfrm>
        <a:graphic>
          <a:graphicData uri="http://schemas.openxmlformats.org/drawingml/2006/table">
            <a:tbl>
              <a:tblPr>
                <a:noFill/>
                <a:tableStyleId>{DFE2F53B-7A6F-461F-A855-66B9417FF2F0}</a:tableStyleId>
              </a:tblPr>
              <a:tblGrid>
                <a:gridCol w="1990750"/>
                <a:gridCol w="5248250"/>
              </a:tblGrid>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Edition</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2nd ed.</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Expanded ed.</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Version</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Authorized King James Version</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Director’s cut</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Version 1.5.2</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Numbers</a:t>
                      </a:r>
                      <a:endParaRPr b="1">
                        <a:solidFill>
                          <a:schemeClr val="dk1"/>
                        </a:solidFill>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Vol. 122, no. 3</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Season 2, episode 5</a:t>
                      </a:r>
                      <a:endParaRPr>
                        <a:solidFill>
                          <a:schemeClr val="dk1"/>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Publishers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4" name="Google Shape;164;p38"/>
          <p:cNvSpPr txBox="1"/>
          <p:nvPr>
            <p:ph idx="1" type="body"/>
          </p:nvPr>
        </p:nvSpPr>
        <p:spPr>
          <a:xfrm>
            <a:off x="934075" y="1454250"/>
            <a:ext cx="7200000" cy="2235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400"/>
              <a:t>Publishers are listed only for certain source types:</a:t>
            </a:r>
            <a:endParaRPr sz="1400"/>
          </a:p>
          <a:p>
            <a:pPr indent="-317500" lvl="0" marL="457200" rtl="0" algn="l">
              <a:lnSpc>
                <a:spcPct val="150000"/>
              </a:lnSpc>
              <a:spcBef>
                <a:spcPts val="1600"/>
              </a:spcBef>
              <a:spcAft>
                <a:spcPts val="0"/>
              </a:spcAft>
              <a:buSzPts val="1400"/>
              <a:buChar char="✓"/>
            </a:pPr>
            <a:r>
              <a:rPr lang="en-GB" sz="1400"/>
              <a:t>Always list the publisher for books</a:t>
            </a:r>
            <a:endParaRPr sz="1400"/>
          </a:p>
          <a:p>
            <a:pPr indent="-317500" lvl="0" marL="457200" rtl="0" algn="l">
              <a:lnSpc>
                <a:spcPct val="150000"/>
              </a:lnSpc>
              <a:spcBef>
                <a:spcPts val="0"/>
              </a:spcBef>
              <a:spcAft>
                <a:spcPts val="0"/>
              </a:spcAft>
              <a:buSzPts val="1400"/>
              <a:buChar char="✓"/>
            </a:pPr>
            <a:r>
              <a:rPr lang="en-GB" sz="1400"/>
              <a:t>List a production company for movies and TV shows</a:t>
            </a:r>
            <a:endParaRPr sz="1400"/>
          </a:p>
          <a:p>
            <a:pPr indent="-317500" lvl="0" marL="457200" rtl="0" algn="l">
              <a:lnSpc>
                <a:spcPct val="150000"/>
              </a:lnSpc>
              <a:spcBef>
                <a:spcPts val="0"/>
              </a:spcBef>
              <a:spcAft>
                <a:spcPts val="0"/>
              </a:spcAft>
              <a:buSzPts val="1400"/>
              <a:buChar char="✓"/>
            </a:pPr>
            <a:r>
              <a:rPr lang="en-GB" sz="1400"/>
              <a:t>List the publisher for a website if different from the website name</a:t>
            </a:r>
            <a:endParaRPr sz="1400"/>
          </a:p>
          <a:p>
            <a:pPr indent="-317500" lvl="0" marL="457200" rtl="0" algn="l">
              <a:lnSpc>
                <a:spcPct val="150000"/>
              </a:lnSpc>
              <a:spcBef>
                <a:spcPts val="0"/>
              </a:spcBef>
              <a:spcAft>
                <a:spcPts val="0"/>
              </a:spcAft>
              <a:buSzPts val="1400"/>
              <a:buChar char="X"/>
            </a:pPr>
            <a:r>
              <a:rPr b="1" lang="en-GB" sz="1400"/>
              <a:t>Don’t </a:t>
            </a:r>
            <a:r>
              <a:rPr lang="en-GB" sz="1400"/>
              <a:t>list the publisher for periodicals (journals, newspapers, etc.)</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Dates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70" name="Google Shape;170;p39"/>
          <p:cNvGraphicFramePr/>
          <p:nvPr/>
        </p:nvGraphicFramePr>
        <p:xfrm>
          <a:off x="1369800" y="1683988"/>
          <a:ext cx="3000000" cy="3000000"/>
        </p:xfrm>
        <a:graphic>
          <a:graphicData uri="http://schemas.openxmlformats.org/drawingml/2006/table">
            <a:tbl>
              <a:tblPr>
                <a:noFill/>
                <a:tableStyleId>{DFE2F53B-7A6F-461F-A855-66B9417FF2F0}</a:tableStyleId>
              </a:tblPr>
              <a:tblGrid>
                <a:gridCol w="3202200"/>
                <a:gridCol w="3202175"/>
              </a:tblGrid>
              <a:tr h="698200">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Year only (books and journals)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2020</a:t>
                      </a:r>
                      <a:endParaRPr>
                        <a:solidFill>
                          <a:srgbClr val="1B2B68"/>
                        </a:solidFill>
                        <a:latin typeface="Open Sans"/>
                        <a:ea typeface="Open Sans"/>
                        <a:cs typeface="Open Sans"/>
                        <a:sym typeface="Open Sans"/>
                      </a:endParaRPr>
                    </a:p>
                  </a:txBody>
                  <a:tcPr marT="91425" marB="91425" marR="91425" marL="91425"/>
                </a:tc>
              </a:tr>
              <a:tr h="704975">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Full date (web pages, newspapers, online videos)</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20 Nov. 2020</a:t>
                      </a:r>
                      <a:endParaRPr>
                        <a:solidFill>
                          <a:srgbClr val="1B2B68"/>
                        </a:solidFill>
                        <a:latin typeface="Open Sans"/>
                        <a:ea typeface="Open Sans"/>
                        <a:cs typeface="Open Sans"/>
                        <a:sym typeface="Open Sans"/>
                      </a:endParaRPr>
                    </a:p>
                  </a:txBody>
                  <a:tcPr marT="91425" marB="91425" marR="91425" marL="91425"/>
                </a:tc>
              </a:tr>
              <a:tr h="677925">
                <a:tc>
                  <a:txBody>
                    <a:bodyPr/>
                    <a:lstStyle/>
                    <a:p>
                      <a:pPr indent="0" lvl="0" marL="0" rtl="0" algn="l">
                        <a:spcBef>
                          <a:spcPts val="0"/>
                        </a:spcBef>
                        <a:spcAft>
                          <a:spcPts val="0"/>
                        </a:spcAft>
                        <a:buNone/>
                      </a:pPr>
                      <a:r>
                        <a:rPr b="1" lang="en-GB">
                          <a:solidFill>
                            <a:srgbClr val="1B2B68"/>
                          </a:solidFill>
                          <a:latin typeface="Open Sans"/>
                          <a:ea typeface="Open Sans"/>
                          <a:cs typeface="Open Sans"/>
                          <a:sym typeface="Open Sans"/>
                        </a:rPr>
                        <a:t>No publication date available (online source)</a:t>
                      </a:r>
                      <a:endParaRPr b="1">
                        <a:solidFill>
                          <a:srgbClr val="1B2B68"/>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rgbClr val="1B2B68"/>
                          </a:solidFill>
                          <a:latin typeface="Open Sans"/>
                          <a:ea typeface="Open Sans"/>
                          <a:cs typeface="Open Sans"/>
                          <a:sym typeface="Open Sans"/>
                        </a:rPr>
                        <a:t>Accessed 22 Sep. 2020</a:t>
                      </a:r>
                      <a:endParaRPr>
                        <a:solidFill>
                          <a:srgbClr val="1B2B68"/>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Locations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76" name="Google Shape;176;p40"/>
          <p:cNvGraphicFramePr/>
          <p:nvPr/>
        </p:nvGraphicFramePr>
        <p:xfrm>
          <a:off x="952500" y="1678775"/>
          <a:ext cx="3000000" cy="3000000"/>
        </p:xfrm>
        <a:graphic>
          <a:graphicData uri="http://schemas.openxmlformats.org/drawingml/2006/table">
            <a:tbl>
              <a:tblPr>
                <a:noFill/>
                <a:tableStyleId>{DFE2F53B-7A6F-461F-A855-66B9417FF2F0}</a:tableStyleId>
              </a:tblPr>
              <a:tblGrid>
                <a:gridCol w="2709825"/>
                <a:gridCol w="4529175"/>
              </a:tblGrid>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Page range </a:t>
                      </a:r>
                      <a:r>
                        <a:rPr b="1" lang="en-GB">
                          <a:solidFill>
                            <a:schemeClr val="dk1"/>
                          </a:solidFill>
                          <a:latin typeface="Open Sans"/>
                          <a:ea typeface="Open Sans"/>
                          <a:cs typeface="Open Sans"/>
                          <a:sym typeface="Open Sans"/>
                        </a:rPr>
                        <a:t>(chapters or articles within books and journals)</a:t>
                      </a:r>
                      <a:endParaRPr b="1">
                        <a:solidFill>
                          <a:schemeClr val="dk1"/>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pp. 164–180.</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DOI (journal articles, scholarly books)</a:t>
                      </a:r>
                      <a:endParaRPr b="1">
                        <a:solidFill>
                          <a:schemeClr val="dk1"/>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https://doi.org/10.1080/02626667.2018.1560449.</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URL (websites)</a:t>
                      </a:r>
                      <a:endParaRPr b="1">
                        <a:solidFill>
                          <a:schemeClr val="dk1"/>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www.scribbr.com/mla-style/quick-guide/.</a:t>
                      </a:r>
                      <a:endParaRPr>
                        <a:solidFill>
                          <a:schemeClr val="dk1"/>
                        </a:solidFill>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GB">
                          <a:solidFill>
                            <a:schemeClr val="dk1"/>
                          </a:solidFill>
                          <a:latin typeface="Open Sans"/>
                          <a:ea typeface="Open Sans"/>
                          <a:cs typeface="Open Sans"/>
                          <a:sym typeface="Open Sans"/>
                        </a:rPr>
                        <a:t>Physical location (artworks, archives)</a:t>
                      </a:r>
                      <a:endParaRPr b="1">
                        <a:solidFill>
                          <a:schemeClr val="dk1"/>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GB">
                          <a:solidFill>
                            <a:schemeClr val="dk1"/>
                          </a:solidFill>
                          <a:latin typeface="Open Sans"/>
                          <a:ea typeface="Open Sans"/>
                          <a:cs typeface="Open Sans"/>
                          <a:sym typeface="Open Sans"/>
                        </a:rPr>
                        <a:t>The Museum of Modern Art, New York.</a:t>
                      </a:r>
                      <a:endParaRPr>
                        <a:solidFill>
                          <a:schemeClr val="dk1"/>
                        </a:solidFill>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full Works Cited entry</a:t>
            </a:r>
            <a:endParaRPr/>
          </a:p>
        </p:txBody>
      </p:sp>
      <p:sp>
        <p:nvSpPr>
          <p:cNvPr id="182" name="Google Shape;182;p4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B6D7A8"/>
                </a:highlight>
                <a:latin typeface="Times New Roman"/>
                <a:ea typeface="Times New Roman"/>
                <a:cs typeface="Times New Roman"/>
                <a:sym typeface="Times New Roman"/>
              </a:rPr>
              <a:t>Anderson, Benedict.</a:t>
            </a:r>
            <a:r>
              <a:rPr lang="en-GB">
                <a:latin typeface="Times New Roman"/>
                <a:ea typeface="Times New Roman"/>
                <a:cs typeface="Times New Roman"/>
                <a:sym typeface="Times New Roman"/>
              </a:rPr>
              <a:t> </a:t>
            </a:r>
            <a:r>
              <a:rPr i="1" lang="en-GB">
                <a:highlight>
                  <a:srgbClr val="FFE599"/>
                </a:highlight>
                <a:latin typeface="Times New Roman"/>
                <a:ea typeface="Times New Roman"/>
                <a:cs typeface="Times New Roman"/>
                <a:sym typeface="Times New Roman"/>
              </a:rPr>
              <a:t>Imagined Communities: Reflections on the Origins and</a:t>
            </a:r>
            <a:br>
              <a:rPr i="1" lang="en-GB">
                <a:highlight>
                  <a:srgbClr val="FFE599"/>
                </a:highlight>
                <a:latin typeface="Times New Roman"/>
                <a:ea typeface="Times New Roman"/>
                <a:cs typeface="Times New Roman"/>
                <a:sym typeface="Times New Roman"/>
              </a:rPr>
            </a:br>
            <a:r>
              <a:rPr i="1" lang="en-GB">
                <a:highlight>
                  <a:srgbClr val="FFE599"/>
                </a:highlight>
                <a:latin typeface="Times New Roman"/>
                <a:ea typeface="Times New Roman"/>
                <a:cs typeface="Times New Roman"/>
                <a:sym typeface="Times New Roman"/>
              </a:rPr>
              <a:t>	Spread of Nationalism</a:t>
            </a:r>
            <a:r>
              <a:rPr lang="en-GB">
                <a:highlight>
                  <a:srgbClr val="FFE599"/>
                </a:highlight>
                <a:latin typeface="Times New Roman"/>
                <a:ea typeface="Times New Roman"/>
                <a:cs typeface="Times New Roman"/>
                <a:sym typeface="Times New Roman"/>
              </a:rPr>
              <a:t>.</a:t>
            </a:r>
            <a:r>
              <a:rPr lang="en-GB">
                <a:latin typeface="Times New Roman"/>
                <a:ea typeface="Times New Roman"/>
                <a:cs typeface="Times New Roman"/>
                <a:sym typeface="Times New Roman"/>
              </a:rPr>
              <a:t> </a:t>
            </a:r>
            <a:r>
              <a:rPr lang="en-GB">
                <a:highlight>
                  <a:srgbClr val="B4A7D6"/>
                </a:highlight>
                <a:latin typeface="Times New Roman"/>
                <a:ea typeface="Times New Roman"/>
                <a:cs typeface="Times New Roman"/>
                <a:sym typeface="Times New Roman"/>
              </a:rPr>
              <a:t>Verso,</a:t>
            </a:r>
            <a:r>
              <a:rPr lang="en-GB">
                <a:latin typeface="Times New Roman"/>
                <a:ea typeface="Times New Roman"/>
                <a:cs typeface="Times New Roman"/>
                <a:sym typeface="Times New Roman"/>
              </a:rPr>
              <a:t> </a:t>
            </a:r>
            <a:r>
              <a:rPr lang="en-GB">
                <a:highlight>
                  <a:srgbClr val="9FC5E8"/>
                </a:highlight>
                <a:latin typeface="Times New Roman"/>
                <a:ea typeface="Times New Roman"/>
                <a:cs typeface="Times New Roman"/>
                <a:sym typeface="Times New Roman"/>
              </a:rPr>
              <a:t>1983.</a:t>
            </a:r>
            <a:endParaRPr>
              <a:highlight>
                <a:srgbClr val="9FC5E8"/>
              </a:highlight>
              <a:latin typeface="Times New Roman"/>
              <a:ea typeface="Times New Roman"/>
              <a:cs typeface="Times New Roman"/>
              <a:sym typeface="Times New Roman"/>
            </a:endParaRPr>
          </a:p>
          <a:p>
            <a:pPr indent="0" lvl="0" marL="0" rtl="0" algn="l">
              <a:spcBef>
                <a:spcPts val="2300"/>
              </a:spcBef>
              <a:spcAft>
                <a:spcPts val="0"/>
              </a:spcAft>
              <a:buNone/>
            </a:pPr>
            <a:r>
              <a:rPr lang="en-GB">
                <a:highlight>
                  <a:srgbClr val="B6D7A8"/>
                </a:highlight>
                <a:latin typeface="Times New Roman"/>
                <a:ea typeface="Times New Roman"/>
                <a:cs typeface="Times New Roman"/>
                <a:sym typeface="Times New Roman"/>
              </a:rPr>
              <a:t>Gilbert, Sandra M.</a:t>
            </a:r>
            <a:r>
              <a:rPr lang="en-GB">
                <a:latin typeface="Times New Roman"/>
                <a:ea typeface="Times New Roman"/>
                <a:cs typeface="Times New Roman"/>
                <a:sym typeface="Times New Roman"/>
              </a:rPr>
              <a:t> </a:t>
            </a:r>
            <a:r>
              <a:rPr lang="en-GB">
                <a:highlight>
                  <a:srgbClr val="FFE599"/>
                </a:highlight>
                <a:latin typeface="Times New Roman"/>
                <a:ea typeface="Times New Roman"/>
                <a:cs typeface="Times New Roman"/>
                <a:sym typeface="Times New Roman"/>
              </a:rPr>
              <a:t>“Horror’s Twin: Mary Shelley’s Monstrous Eve.”</a:t>
            </a:r>
            <a:br>
              <a:rPr lang="en-GB">
                <a:latin typeface="Times New Roman"/>
                <a:ea typeface="Times New Roman"/>
                <a:cs typeface="Times New Roman"/>
                <a:sym typeface="Times New Roman"/>
              </a:rPr>
            </a:br>
            <a:r>
              <a:rPr lang="en-GB">
                <a:latin typeface="Times New Roman"/>
                <a:ea typeface="Times New Roman"/>
                <a:cs typeface="Times New Roman"/>
                <a:sym typeface="Times New Roman"/>
              </a:rPr>
              <a:t>	</a:t>
            </a:r>
            <a:r>
              <a:rPr i="1" lang="en-GB">
                <a:highlight>
                  <a:srgbClr val="F9CB9C"/>
                </a:highlight>
                <a:latin typeface="Times New Roman"/>
                <a:ea typeface="Times New Roman"/>
                <a:cs typeface="Times New Roman"/>
                <a:sym typeface="Times New Roman"/>
              </a:rPr>
              <a:t>Feminist Studies</a:t>
            </a:r>
            <a:r>
              <a:rPr lang="en-GB">
                <a:highlight>
                  <a:srgbClr val="F9CB9C"/>
                </a:highlight>
                <a:latin typeface="Times New Roman"/>
                <a:ea typeface="Times New Roman"/>
                <a:cs typeface="Times New Roman"/>
                <a:sym typeface="Times New Roman"/>
              </a:rPr>
              <a:t>,</a:t>
            </a:r>
            <a:r>
              <a:rPr lang="en-GB">
                <a:latin typeface="Times New Roman"/>
                <a:ea typeface="Times New Roman"/>
                <a:cs typeface="Times New Roman"/>
                <a:sym typeface="Times New Roman"/>
              </a:rPr>
              <a:t> </a:t>
            </a:r>
            <a:r>
              <a:rPr lang="en-GB">
                <a:highlight>
                  <a:srgbClr val="D5A6BD"/>
                </a:highlight>
                <a:latin typeface="Times New Roman"/>
                <a:ea typeface="Times New Roman"/>
                <a:cs typeface="Times New Roman"/>
                <a:sym typeface="Times New Roman"/>
              </a:rPr>
              <a:t>vol. 4, no. 2,</a:t>
            </a:r>
            <a:r>
              <a:rPr lang="en-GB">
                <a:latin typeface="Times New Roman"/>
                <a:ea typeface="Times New Roman"/>
                <a:cs typeface="Times New Roman"/>
                <a:sym typeface="Times New Roman"/>
              </a:rPr>
              <a:t> </a:t>
            </a:r>
            <a:r>
              <a:rPr lang="en-GB">
                <a:highlight>
                  <a:srgbClr val="A4C2F4"/>
                </a:highlight>
                <a:latin typeface="Times New Roman"/>
                <a:ea typeface="Times New Roman"/>
                <a:cs typeface="Times New Roman"/>
                <a:sym typeface="Times New Roman"/>
              </a:rPr>
              <a:t>Sept. </a:t>
            </a:r>
            <a:r>
              <a:rPr lang="en-GB">
                <a:highlight>
                  <a:srgbClr val="A4C2F4"/>
                </a:highlight>
                <a:latin typeface="Times New Roman"/>
                <a:ea typeface="Times New Roman"/>
                <a:cs typeface="Times New Roman"/>
                <a:sym typeface="Times New Roman"/>
              </a:rPr>
              <a:t>2000,</a:t>
            </a:r>
            <a:r>
              <a:rPr lang="en-GB">
                <a:latin typeface="Times New Roman"/>
                <a:ea typeface="Times New Roman"/>
                <a:cs typeface="Times New Roman"/>
                <a:sym typeface="Times New Roman"/>
              </a:rPr>
              <a:t> </a:t>
            </a:r>
            <a:r>
              <a:rPr lang="en-GB">
                <a:highlight>
                  <a:srgbClr val="D9D9D9"/>
                </a:highlight>
                <a:latin typeface="Times New Roman"/>
                <a:ea typeface="Times New Roman"/>
                <a:cs typeface="Times New Roman"/>
                <a:sym typeface="Times New Roman"/>
              </a:rPr>
              <a:t>pp. </a:t>
            </a:r>
            <a:r>
              <a:rPr lang="en-GB">
                <a:highlight>
                  <a:srgbClr val="D9D9D9"/>
                </a:highlight>
                <a:latin typeface="Times New Roman"/>
                <a:ea typeface="Times New Roman"/>
                <a:cs typeface="Times New Roman"/>
                <a:sym typeface="Times New Roman"/>
              </a:rPr>
              <a:t>257–276,</a:t>
            </a:r>
            <a:br>
              <a:rPr lang="en-GB">
                <a:highlight>
                  <a:srgbClr val="D9D9D9"/>
                </a:highlight>
                <a:latin typeface="Times New Roman"/>
                <a:ea typeface="Times New Roman"/>
                <a:cs typeface="Times New Roman"/>
                <a:sym typeface="Times New Roman"/>
              </a:rPr>
            </a:br>
            <a:r>
              <a:rPr lang="en-GB">
                <a:highlight>
                  <a:srgbClr val="D9D9D9"/>
                </a:highlight>
                <a:latin typeface="Times New Roman"/>
                <a:ea typeface="Times New Roman"/>
                <a:cs typeface="Times New Roman"/>
                <a:sym typeface="Times New Roman"/>
              </a:rPr>
              <a:t>	https://doi:10.2307/3177447.</a:t>
            </a:r>
            <a:endParaRPr>
              <a:highlight>
                <a:srgbClr val="D9D9D9"/>
              </a:highlight>
              <a:latin typeface="Times New Roman"/>
              <a:ea typeface="Times New Roman"/>
              <a:cs typeface="Times New Roman"/>
              <a:sym typeface="Times New Roman"/>
            </a:endParaRPr>
          </a:p>
          <a:p>
            <a:pPr indent="0" lvl="0" marL="0" rtl="0" algn="l">
              <a:spcBef>
                <a:spcPts val="2300"/>
              </a:spcBef>
              <a:spcAft>
                <a:spcPts val="2300"/>
              </a:spcAft>
              <a:buNone/>
            </a:pPr>
            <a:r>
              <a:rPr lang="en-GB">
                <a:solidFill>
                  <a:srgbClr val="0D405F"/>
                </a:solidFill>
                <a:highlight>
                  <a:srgbClr val="B6D7A8"/>
                </a:highlight>
                <a:latin typeface="Times New Roman"/>
                <a:ea typeface="Times New Roman"/>
                <a:cs typeface="Times New Roman"/>
                <a:sym typeface="Times New Roman"/>
              </a:rPr>
              <a:t>Sheffield, Rob.</a:t>
            </a:r>
            <a:r>
              <a:rPr lang="en-GB">
                <a:solidFill>
                  <a:srgbClr val="0D405F"/>
                </a:solidFill>
                <a:highlight>
                  <a:schemeClr val="lt1"/>
                </a:highlight>
                <a:latin typeface="Times New Roman"/>
                <a:ea typeface="Times New Roman"/>
                <a:cs typeface="Times New Roman"/>
                <a:sym typeface="Times New Roman"/>
              </a:rPr>
              <a:t> </a:t>
            </a:r>
            <a:r>
              <a:rPr lang="en-GB">
                <a:solidFill>
                  <a:srgbClr val="0D405F"/>
                </a:solidFill>
                <a:highlight>
                  <a:srgbClr val="FFE599"/>
                </a:highlight>
                <a:latin typeface="Times New Roman"/>
                <a:ea typeface="Times New Roman"/>
                <a:cs typeface="Times New Roman"/>
                <a:sym typeface="Times New Roman"/>
              </a:rPr>
              <a:t>“Why Bob Dylan Deserves His Nobel Prize.”</a:t>
            </a:r>
            <a:r>
              <a:rPr lang="en-GB">
                <a:solidFill>
                  <a:srgbClr val="0D405F"/>
                </a:solidFill>
                <a:highlight>
                  <a:schemeClr val="lt1"/>
                </a:highlight>
                <a:latin typeface="Times New Roman"/>
                <a:ea typeface="Times New Roman"/>
                <a:cs typeface="Times New Roman"/>
                <a:sym typeface="Times New Roman"/>
              </a:rPr>
              <a:t> </a:t>
            </a:r>
            <a:r>
              <a:rPr i="1" lang="en-GB">
                <a:solidFill>
                  <a:srgbClr val="0D405F"/>
                </a:solidFill>
                <a:highlight>
                  <a:srgbClr val="F9CB9C"/>
                </a:highlight>
                <a:latin typeface="Times New Roman"/>
                <a:ea typeface="Times New Roman"/>
                <a:cs typeface="Times New Roman"/>
                <a:sym typeface="Times New Roman"/>
              </a:rPr>
              <a:t>Rolling Stone</a:t>
            </a:r>
            <a:r>
              <a:rPr lang="en-GB">
                <a:solidFill>
                  <a:srgbClr val="0D405F"/>
                </a:solidFill>
                <a:highlight>
                  <a:srgbClr val="F9CB9C"/>
                </a:highlight>
                <a:latin typeface="Times New Roman"/>
                <a:ea typeface="Times New Roman"/>
                <a:cs typeface="Times New Roman"/>
                <a:sym typeface="Times New Roman"/>
              </a:rPr>
              <a:t>,</a:t>
            </a:r>
            <a:br>
              <a:rPr lang="en-GB">
                <a:solidFill>
                  <a:srgbClr val="0D405F"/>
                </a:solidFill>
                <a:highlight>
                  <a:srgbClr val="F9CB9C"/>
                </a:highlight>
                <a:latin typeface="Times New Roman"/>
                <a:ea typeface="Times New Roman"/>
                <a:cs typeface="Times New Roman"/>
                <a:sym typeface="Times New Roman"/>
              </a:rPr>
            </a:br>
            <a:r>
              <a:rPr lang="en-GB">
                <a:solidFill>
                  <a:srgbClr val="0D405F"/>
                </a:solidFill>
                <a:highlight>
                  <a:srgbClr val="F9CB9C"/>
                </a:highlight>
                <a:latin typeface="Times New Roman"/>
                <a:ea typeface="Times New Roman"/>
                <a:cs typeface="Times New Roman"/>
                <a:sym typeface="Times New Roman"/>
              </a:rPr>
              <a:t>	</a:t>
            </a:r>
            <a:r>
              <a:rPr lang="en-GB">
                <a:solidFill>
                  <a:srgbClr val="0D405F"/>
                </a:solidFill>
                <a:highlight>
                  <a:srgbClr val="A4C2F4"/>
                </a:highlight>
                <a:latin typeface="Times New Roman"/>
                <a:ea typeface="Times New Roman"/>
                <a:cs typeface="Times New Roman"/>
                <a:sym typeface="Times New Roman"/>
              </a:rPr>
              <a:t>13 Oct. 2016,</a:t>
            </a:r>
            <a:r>
              <a:rPr lang="en-GB">
                <a:solidFill>
                  <a:srgbClr val="0D405F"/>
                </a:solidFill>
                <a:latin typeface="Times New Roman"/>
                <a:ea typeface="Times New Roman"/>
                <a:cs typeface="Times New Roman"/>
                <a:sym typeface="Times New Roman"/>
              </a:rPr>
              <a:t> </a:t>
            </a:r>
            <a:r>
              <a:rPr lang="en-GB">
                <a:solidFill>
                  <a:srgbClr val="0D405F"/>
                </a:solidFill>
                <a:highlight>
                  <a:srgbClr val="D9D9D9"/>
                </a:highlight>
                <a:latin typeface="Times New Roman"/>
                <a:ea typeface="Times New Roman"/>
                <a:cs typeface="Times New Roman"/>
                <a:sym typeface="Times New Roman"/>
              </a:rPr>
              <a:t>www.rollingstone.com/music/music-features/</a:t>
            </a:r>
            <a:br>
              <a:rPr lang="en-GB">
                <a:solidFill>
                  <a:srgbClr val="0D405F"/>
                </a:solidFill>
                <a:highlight>
                  <a:srgbClr val="D9D9D9"/>
                </a:highlight>
                <a:latin typeface="Times New Roman"/>
                <a:ea typeface="Times New Roman"/>
                <a:cs typeface="Times New Roman"/>
                <a:sym typeface="Times New Roman"/>
              </a:rPr>
            </a:br>
            <a:r>
              <a:rPr lang="en-GB">
                <a:solidFill>
                  <a:srgbClr val="0D405F"/>
                </a:solidFill>
                <a:highlight>
                  <a:srgbClr val="D9D9D9"/>
                </a:highlight>
                <a:latin typeface="Times New Roman"/>
                <a:ea typeface="Times New Roman"/>
                <a:cs typeface="Times New Roman"/>
                <a:sym typeface="Times New Roman"/>
              </a:rPr>
              <a:t>	why-bob-dylan-deserves-his-nobel-prize-127381/</a:t>
            </a:r>
            <a:endParaRPr>
              <a:highlight>
                <a:srgbClr val="D9D9D9"/>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808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MLA Style?</a:t>
            </a:r>
            <a:endParaRPr/>
          </a:p>
        </p:txBody>
      </p:sp>
      <p:sp>
        <p:nvSpPr>
          <p:cNvPr id="79" name="Google Shape;79;p24"/>
          <p:cNvSpPr txBox="1"/>
          <p:nvPr>
            <p:ph idx="1" type="body"/>
          </p:nvPr>
        </p:nvSpPr>
        <p:spPr>
          <a:xfrm>
            <a:off x="934075" y="1677600"/>
            <a:ext cx="4724700" cy="1788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MLA = Modern Language Association</a:t>
            </a:r>
            <a:endParaRPr/>
          </a:p>
          <a:p>
            <a:pPr indent="-342900" lvl="0" marL="457200" rtl="0" algn="l">
              <a:lnSpc>
                <a:spcPct val="150000"/>
              </a:lnSpc>
              <a:spcBef>
                <a:spcPts val="0"/>
              </a:spcBef>
              <a:spcAft>
                <a:spcPts val="0"/>
              </a:spcAft>
              <a:buSzPts val="1800"/>
              <a:buChar char="●"/>
            </a:pPr>
            <a:r>
              <a:rPr lang="en-GB"/>
              <a:t>Citation style used in the humanities</a:t>
            </a:r>
            <a:endParaRPr/>
          </a:p>
          <a:p>
            <a:pPr indent="-342900" lvl="0" marL="457200" rtl="0" algn="l">
              <a:lnSpc>
                <a:spcPct val="150000"/>
              </a:lnSpc>
              <a:spcBef>
                <a:spcPts val="0"/>
              </a:spcBef>
              <a:spcAft>
                <a:spcPts val="0"/>
              </a:spcAft>
              <a:buSzPts val="1800"/>
              <a:buChar char="●"/>
            </a:pPr>
            <a:r>
              <a:rPr lang="en-GB"/>
              <a:t>Handbook currently in its 9th edition</a:t>
            </a:r>
            <a:endParaRPr/>
          </a:p>
        </p:txBody>
      </p:sp>
      <p:pic>
        <p:nvPicPr>
          <p:cNvPr id="80" name="Google Shape;80;p24"/>
          <p:cNvPicPr preferRelativeResize="0"/>
          <p:nvPr/>
        </p:nvPicPr>
        <p:blipFill>
          <a:blip r:embed="rId3">
            <a:alphaModFix/>
          </a:blip>
          <a:stretch>
            <a:fillRect/>
          </a:stretch>
        </p:blipFill>
        <p:spPr>
          <a:xfrm>
            <a:off x="5804299" y="577675"/>
            <a:ext cx="2602425" cy="38907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42"/>
          <p:cNvPicPr preferRelativeResize="0"/>
          <p:nvPr/>
        </p:nvPicPr>
        <p:blipFill>
          <a:blip r:embed="rId3">
            <a:alphaModFix/>
          </a:blip>
          <a:stretch>
            <a:fillRect/>
          </a:stretch>
        </p:blipFill>
        <p:spPr>
          <a:xfrm>
            <a:off x="1494451" y="277543"/>
            <a:ext cx="6155075" cy="45884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3"/>
          <p:cNvSpPr txBox="1"/>
          <p:nvPr>
            <p:ph type="ctrTitle"/>
          </p:nvPr>
        </p:nvSpPr>
        <p:spPr>
          <a:xfrm>
            <a:off x="972000" y="2102400"/>
            <a:ext cx="7200000" cy="93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MLA format guidelines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Formatting a </a:t>
            </a:r>
            <a:r>
              <a:rPr lang="en-GB"/>
              <a:t>paper</a:t>
            </a:r>
            <a:endParaRPr/>
          </a:p>
          <a:p>
            <a:pPr indent="0" lvl="0" marL="0" rtl="0" algn="l">
              <a:spcBef>
                <a:spcPts val="0"/>
              </a:spcBef>
              <a:spcAft>
                <a:spcPts val="0"/>
              </a:spcAft>
              <a:buNone/>
            </a:pPr>
            <a:r>
              <a:t/>
            </a:r>
            <a:endParaRPr/>
          </a:p>
        </p:txBody>
      </p:sp>
      <p:sp>
        <p:nvSpPr>
          <p:cNvPr id="198" name="Google Shape;198;p44"/>
          <p:cNvSpPr txBox="1"/>
          <p:nvPr>
            <p:ph idx="1" type="body"/>
          </p:nvPr>
        </p:nvSpPr>
        <p:spPr>
          <a:xfrm>
            <a:off x="934075" y="1656075"/>
            <a:ext cx="7200000" cy="2286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Times New Roman 12</a:t>
            </a:r>
            <a:endParaRPr/>
          </a:p>
          <a:p>
            <a:pPr indent="-342900" lvl="0" marL="457200" rtl="0" algn="l">
              <a:lnSpc>
                <a:spcPct val="150000"/>
              </a:lnSpc>
              <a:spcBef>
                <a:spcPts val="0"/>
              </a:spcBef>
              <a:spcAft>
                <a:spcPts val="0"/>
              </a:spcAft>
              <a:buSzPts val="1800"/>
              <a:buChar char="●"/>
            </a:pPr>
            <a:r>
              <a:rPr lang="en-GB"/>
              <a:t>1” page margins</a:t>
            </a:r>
            <a:endParaRPr/>
          </a:p>
          <a:p>
            <a:pPr indent="-342900" lvl="0" marL="457200" rtl="0" algn="l">
              <a:lnSpc>
                <a:spcPct val="150000"/>
              </a:lnSpc>
              <a:spcBef>
                <a:spcPts val="0"/>
              </a:spcBef>
              <a:spcAft>
                <a:spcPts val="0"/>
              </a:spcAft>
              <a:buSzPts val="1800"/>
              <a:buChar char="●"/>
            </a:pPr>
            <a:r>
              <a:rPr lang="en-GB"/>
              <a:t>Double line spacing</a:t>
            </a:r>
            <a:endParaRPr/>
          </a:p>
          <a:p>
            <a:pPr indent="-342900" lvl="0" marL="457200" rtl="0" algn="l">
              <a:lnSpc>
                <a:spcPct val="150000"/>
              </a:lnSpc>
              <a:spcBef>
                <a:spcPts val="0"/>
              </a:spcBef>
              <a:spcAft>
                <a:spcPts val="0"/>
              </a:spcAft>
              <a:buSzPts val="1800"/>
              <a:buChar char="●"/>
            </a:pPr>
            <a:r>
              <a:rPr lang="en-GB"/>
              <a:t>½” indent for new paragraphs</a:t>
            </a:r>
            <a:endParaRPr/>
          </a:p>
          <a:p>
            <a:pPr indent="-342900" lvl="0" marL="457200" rtl="0" algn="l">
              <a:lnSpc>
                <a:spcPct val="150000"/>
              </a:lnSpc>
              <a:spcBef>
                <a:spcPts val="0"/>
              </a:spcBef>
              <a:spcAft>
                <a:spcPts val="0"/>
              </a:spcAft>
              <a:buSzPts val="1800"/>
              <a:buChar char="●"/>
            </a:pPr>
            <a:r>
              <a:rPr lang="en-GB"/>
              <a:t>Title case capitalization for headings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45"/>
          <p:cNvPicPr preferRelativeResize="0"/>
          <p:nvPr/>
        </p:nvPicPr>
        <p:blipFill>
          <a:blip r:embed="rId3">
            <a:alphaModFix/>
          </a:blip>
          <a:stretch>
            <a:fillRect/>
          </a:stretch>
        </p:blipFill>
        <p:spPr>
          <a:xfrm>
            <a:off x="915088" y="692086"/>
            <a:ext cx="7313824" cy="3759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Tables and figures</a:t>
            </a:r>
            <a:endParaRPr/>
          </a:p>
        </p:txBody>
      </p:sp>
      <p:pic>
        <p:nvPicPr>
          <p:cNvPr id="209" name="Google Shape;209;p46"/>
          <p:cNvPicPr preferRelativeResize="0"/>
          <p:nvPr/>
        </p:nvPicPr>
        <p:blipFill>
          <a:blip r:embed="rId3">
            <a:alphaModFix/>
          </a:blip>
          <a:stretch>
            <a:fillRect/>
          </a:stretch>
        </p:blipFill>
        <p:spPr>
          <a:xfrm>
            <a:off x="304800" y="1017725"/>
            <a:ext cx="4222048" cy="3820975"/>
          </a:xfrm>
          <a:prstGeom prst="rect">
            <a:avLst/>
          </a:prstGeom>
          <a:noFill/>
          <a:ln>
            <a:noFill/>
          </a:ln>
        </p:spPr>
      </p:pic>
      <p:pic>
        <p:nvPicPr>
          <p:cNvPr id="210" name="Google Shape;210;p46"/>
          <p:cNvPicPr preferRelativeResize="0"/>
          <p:nvPr/>
        </p:nvPicPr>
        <p:blipFill>
          <a:blip r:embed="rId4">
            <a:alphaModFix/>
          </a:blip>
          <a:stretch>
            <a:fillRect/>
          </a:stretch>
        </p:blipFill>
        <p:spPr>
          <a:xfrm>
            <a:off x="4526848" y="1320150"/>
            <a:ext cx="4464752" cy="25906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7"/>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Recommended</a:t>
            </a:r>
            <a:br>
              <a:rPr lang="en-GB"/>
            </a:br>
            <a:r>
              <a:rPr lang="en-GB"/>
              <a:t> resources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 resources</a:t>
            </a:r>
            <a:endParaRPr/>
          </a:p>
        </p:txBody>
      </p:sp>
      <p:sp>
        <p:nvSpPr>
          <p:cNvPr id="221" name="Google Shape;221;p48"/>
          <p:cNvSpPr txBox="1"/>
          <p:nvPr>
            <p:ph idx="1" type="body"/>
          </p:nvPr>
        </p:nvSpPr>
        <p:spPr>
          <a:xfrm>
            <a:off x="934075" y="1113375"/>
            <a:ext cx="4139400" cy="1407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Free MLA Citation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Knowledge Base (300+ articles)</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YouTube Channel</a:t>
            </a:r>
            <a:endParaRPr/>
          </a:p>
        </p:txBody>
      </p:sp>
      <p:sp>
        <p:nvSpPr>
          <p:cNvPr id="222" name="Google Shape;222;p48"/>
          <p:cNvSpPr txBox="1"/>
          <p:nvPr>
            <p:ph type="title"/>
          </p:nvPr>
        </p:nvSpPr>
        <p:spPr>
          <a:xfrm>
            <a:off x="934075" y="259747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MLA</a:t>
            </a:r>
            <a:r>
              <a:rPr lang="en-GB"/>
              <a:t> resources</a:t>
            </a:r>
            <a:endParaRPr/>
          </a:p>
        </p:txBody>
      </p:sp>
      <p:sp>
        <p:nvSpPr>
          <p:cNvPr id="223" name="Google Shape;223;p48"/>
          <p:cNvSpPr txBox="1"/>
          <p:nvPr>
            <p:ph idx="1" type="body"/>
          </p:nvPr>
        </p:nvSpPr>
        <p:spPr>
          <a:xfrm>
            <a:off x="934075" y="3322575"/>
            <a:ext cx="4139400" cy="1110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6"/>
              </a:rPr>
              <a:t>Buy the MLA Handbook</a:t>
            </a:r>
            <a:endParaRPr/>
          </a:p>
          <a:p>
            <a:pPr indent="-342900" lvl="0" marL="457200" rtl="0" algn="l">
              <a:lnSpc>
                <a:spcPct val="150000"/>
              </a:lnSpc>
              <a:spcBef>
                <a:spcPts val="0"/>
              </a:spcBef>
              <a:spcAft>
                <a:spcPts val="0"/>
              </a:spcAft>
              <a:buSzPts val="1800"/>
              <a:buChar char="●"/>
            </a:pPr>
            <a:r>
              <a:rPr lang="en-GB" u="sng">
                <a:solidFill>
                  <a:schemeClr val="hlink"/>
                </a:solidFill>
                <a:hlinkClick r:id="rId7"/>
              </a:rPr>
              <a:t>Visit the MLA </a:t>
            </a:r>
            <a:r>
              <a:rPr lang="en-GB" u="sng">
                <a:solidFill>
                  <a:schemeClr val="hlink"/>
                </a:solidFill>
                <a:hlinkClick r:id="rId8"/>
              </a:rPr>
              <a:t>site</a:t>
            </a:r>
            <a:endParaRPr/>
          </a:p>
        </p:txBody>
      </p:sp>
      <p:pic>
        <p:nvPicPr>
          <p:cNvPr id="224" name="Google Shape;224;p48"/>
          <p:cNvPicPr preferRelativeResize="0"/>
          <p:nvPr/>
        </p:nvPicPr>
        <p:blipFill>
          <a:blip r:embed="rId9">
            <a:alphaModFix/>
          </a:blip>
          <a:stretch>
            <a:fillRect/>
          </a:stretch>
        </p:blipFill>
        <p:spPr>
          <a:xfrm>
            <a:off x="5248525" y="713749"/>
            <a:ext cx="3213402" cy="1807526"/>
          </a:xfrm>
          <a:prstGeom prst="rect">
            <a:avLst/>
          </a:prstGeom>
          <a:noFill/>
          <a:ln>
            <a:noFill/>
          </a:ln>
        </p:spPr>
      </p:pic>
      <p:pic>
        <p:nvPicPr>
          <p:cNvPr id="225" name="Google Shape;225;p48"/>
          <p:cNvPicPr preferRelativeResize="0"/>
          <p:nvPr/>
        </p:nvPicPr>
        <p:blipFill>
          <a:blip r:embed="rId10">
            <a:alphaModFix/>
          </a:blip>
          <a:stretch>
            <a:fillRect/>
          </a:stretch>
        </p:blipFill>
        <p:spPr>
          <a:xfrm>
            <a:off x="5248525" y="2673750"/>
            <a:ext cx="3213386" cy="18075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we’re Scribbr </a:t>
            </a:r>
            <a:r>
              <a:rPr lang="en-GB"/>
              <a:t>👋</a:t>
            </a:r>
            <a:endParaRPr/>
          </a:p>
        </p:txBody>
      </p:sp>
      <p:sp>
        <p:nvSpPr>
          <p:cNvPr id="231" name="Google Shape;231;p49"/>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We are a team of 60 people in Amsterdam, and we partner with more than 500 freelance editors across the globe to help students graduate and become better academic writers.</a:t>
            </a:r>
            <a:r>
              <a:rPr b="1" lang="en-GB" sz="1400"/>
              <a:t> </a:t>
            </a:r>
            <a:endParaRPr b="1" sz="1400"/>
          </a:p>
          <a:p>
            <a:pPr indent="0" lvl="0" marL="0" rtl="0" algn="l">
              <a:spcBef>
                <a:spcPts val="1600"/>
              </a:spcBef>
              <a:spcAft>
                <a:spcPts val="1600"/>
              </a:spcAft>
              <a:buNone/>
            </a:pPr>
            <a:r>
              <a:rPr lang="en-GB" sz="1400"/>
              <a:t>Every day, we work hard on our </a:t>
            </a:r>
            <a:r>
              <a:rPr lang="en-GB" sz="1400" u="sng">
                <a:solidFill>
                  <a:schemeClr val="hlink"/>
                </a:solidFill>
                <a:hlinkClick r:id="rId3"/>
              </a:rPr>
              <a:t>Proofreading &amp; Editing service</a:t>
            </a:r>
            <a:r>
              <a:rPr lang="en-GB" sz="1400"/>
              <a:t>, </a:t>
            </a:r>
            <a:r>
              <a:rPr lang="en-GB" sz="1400" u="sng">
                <a:solidFill>
                  <a:schemeClr val="hlink"/>
                </a:solidFill>
                <a:hlinkClick r:id="rId4"/>
              </a:rPr>
              <a:t>Plagiarism Checker</a:t>
            </a:r>
            <a:r>
              <a:rPr lang="en-GB" sz="1400"/>
              <a:t>, </a:t>
            </a:r>
            <a:r>
              <a:rPr lang="en-GB" sz="1400" u="sng">
                <a:solidFill>
                  <a:schemeClr val="hlink"/>
                </a:solidFill>
                <a:hlinkClick r:id="rId5"/>
              </a:rPr>
              <a:t>Citation Generator</a:t>
            </a:r>
            <a:r>
              <a:rPr lang="en-GB" sz="1400"/>
              <a:t>,</a:t>
            </a:r>
            <a:r>
              <a:rPr lang="en-GB"/>
              <a:t> </a:t>
            </a:r>
            <a:r>
              <a:rPr lang="en-GB" sz="1400" u="sng">
                <a:solidFill>
                  <a:schemeClr val="hlink"/>
                </a:solidFill>
                <a:hlinkClick r:id="rId6"/>
              </a:rPr>
              <a:t>Knowledge Base</a:t>
            </a:r>
            <a:r>
              <a:rPr lang="en-GB" sz="1400"/>
              <a:t> and educational </a:t>
            </a:r>
            <a:r>
              <a:rPr lang="en-GB" sz="1400" u="sng">
                <a:solidFill>
                  <a:schemeClr val="hlink"/>
                </a:solidFill>
                <a:hlinkClick r:id="rId7"/>
              </a:rPr>
              <a:t>YouTube channe</a:t>
            </a:r>
            <a:r>
              <a:rPr lang="en-GB" sz="1400" u="sng">
                <a:solidFill>
                  <a:schemeClr val="hlink"/>
                </a:solidFill>
                <a:hlinkClick r:id="rId8"/>
              </a:rPr>
              <a:t>l</a:t>
            </a:r>
            <a:r>
              <a:rPr lang="en-GB" sz="1400"/>
              <a:t>.</a:t>
            </a:r>
            <a:endParaRPr b="1" sz="1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Guidelines for using this presentation</a:t>
            </a:r>
            <a:endParaRPr/>
          </a:p>
        </p:txBody>
      </p:sp>
      <p:sp>
        <p:nvSpPr>
          <p:cNvPr id="237" name="Google Shape;237;p50"/>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This presentation can be freely used and modified for educational purposes. You may:</a:t>
            </a:r>
            <a:endParaRPr sz="1400"/>
          </a:p>
          <a:p>
            <a:pPr indent="-317500" lvl="0" marL="457200" rtl="0" algn="l">
              <a:spcBef>
                <a:spcPts val="1600"/>
              </a:spcBef>
              <a:spcAft>
                <a:spcPts val="0"/>
              </a:spcAft>
              <a:buClr>
                <a:schemeClr val="accent2"/>
              </a:buClr>
              <a:buSzPts val="1400"/>
              <a:buChar char="✓"/>
            </a:pPr>
            <a:r>
              <a:rPr lang="en-GB" sz="1400"/>
              <a:t>Display this presentation in a classroom environment</a:t>
            </a:r>
            <a:endParaRPr sz="1400"/>
          </a:p>
          <a:p>
            <a:pPr indent="-317500" lvl="0" marL="457200" rtl="0" algn="l">
              <a:spcBef>
                <a:spcPts val="0"/>
              </a:spcBef>
              <a:spcAft>
                <a:spcPts val="0"/>
              </a:spcAft>
              <a:buClr>
                <a:schemeClr val="accent2"/>
              </a:buClr>
              <a:buSzPts val="1400"/>
              <a:buChar char="✓"/>
            </a:pPr>
            <a:r>
              <a:rPr lang="en-GB" sz="1400"/>
              <a:t>Modify or delete slides</a:t>
            </a:r>
            <a:endParaRPr sz="1400"/>
          </a:p>
          <a:p>
            <a:pPr indent="-317500" lvl="0" marL="457200" rtl="0" algn="l">
              <a:spcBef>
                <a:spcPts val="0"/>
              </a:spcBef>
              <a:spcAft>
                <a:spcPts val="0"/>
              </a:spcAft>
              <a:buClr>
                <a:schemeClr val="accent2"/>
              </a:buClr>
              <a:buSzPts val="1400"/>
              <a:buChar char="✓"/>
            </a:pPr>
            <a:r>
              <a:rPr lang="en-GB" sz="1400"/>
              <a:t>Distribute this presentation in print or in private student environments (e.g. Moodle, BlackBoard, Google Classroom)</a:t>
            </a:r>
            <a:endParaRPr sz="1400"/>
          </a:p>
          <a:p>
            <a:pPr indent="0" lvl="0" marL="0" rtl="0" algn="l">
              <a:spcBef>
                <a:spcPts val="1600"/>
              </a:spcBef>
              <a:spcAft>
                <a:spcPts val="0"/>
              </a:spcAft>
              <a:buNone/>
            </a:pPr>
            <a:r>
              <a:rPr lang="en-GB" sz="1400"/>
              <a:t>Please do give credit to Scribbr for creating this resource. </a:t>
            </a:r>
            <a:endParaRPr sz="1400"/>
          </a:p>
          <a:p>
            <a:pPr indent="0" lvl="0" marL="0" rtl="0" algn="l">
              <a:spcBef>
                <a:spcPts val="1600"/>
              </a:spcBef>
              <a:spcAft>
                <a:spcPts val="1600"/>
              </a:spcAft>
              <a:buNone/>
            </a:pPr>
            <a:r>
              <a:rPr lang="en-GB" sz="1400"/>
              <a:t>Questions or feedback? Email shona@scribbr.com</a:t>
            </a:r>
            <a:r>
              <a:rPr lang="en-GB" sz="1400"/>
              <a:t> and we’ll be in touch!</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5"/>
          <p:cNvSpPr txBox="1"/>
          <p:nvPr>
            <p:ph type="ctrTitle"/>
          </p:nvPr>
        </p:nvSpPr>
        <p:spPr>
          <a:xfrm>
            <a:off x="972000" y="2143800"/>
            <a:ext cx="7200000" cy="85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MLA in-text citations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In-text citation format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1" name="Google Shape;91;p26"/>
          <p:cNvSpPr txBox="1"/>
          <p:nvPr/>
        </p:nvSpPr>
        <p:spPr>
          <a:xfrm>
            <a:off x="1161750" y="1315038"/>
            <a:ext cx="6820500" cy="1363800"/>
          </a:xfrm>
          <a:prstGeom prst="rect">
            <a:avLst/>
          </a:prstGeom>
          <a:solidFill>
            <a:srgbClr val="CFE2F3"/>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1B2B68"/>
                </a:solidFill>
                <a:latin typeface="Open Sans"/>
                <a:ea typeface="Open Sans"/>
                <a:cs typeface="Open Sans"/>
                <a:sym typeface="Open Sans"/>
              </a:rPr>
              <a:t>Parenthetical citation</a:t>
            </a:r>
            <a:br>
              <a:rPr lang="en-GB" sz="1800">
                <a:solidFill>
                  <a:srgbClr val="1B2B68"/>
                </a:solidFill>
                <a:latin typeface="Times New Roman"/>
                <a:ea typeface="Times New Roman"/>
                <a:cs typeface="Times New Roman"/>
                <a:sym typeface="Times New Roman"/>
              </a:rPr>
            </a:br>
            <a:r>
              <a:rPr lang="en-GB" sz="1800">
                <a:solidFill>
                  <a:srgbClr val="1B2B68"/>
                </a:solidFill>
                <a:latin typeface="Times New Roman"/>
                <a:ea typeface="Times New Roman"/>
                <a:cs typeface="Times New Roman"/>
                <a:sym typeface="Times New Roman"/>
              </a:rPr>
              <a:t>One critic convincingly argues that Frankenstein’s horror at the monster’s appearance mirrors the reader’s horrified reaction to the novel itself (Cottom 60).</a:t>
            </a:r>
            <a:endParaRPr sz="1800">
              <a:solidFill>
                <a:srgbClr val="1B2B68"/>
              </a:solidFill>
              <a:latin typeface="Times New Roman"/>
              <a:ea typeface="Times New Roman"/>
              <a:cs typeface="Times New Roman"/>
              <a:sym typeface="Times New Roman"/>
            </a:endParaRPr>
          </a:p>
          <a:p>
            <a:pPr indent="0" lvl="0" marL="0" rtl="0" algn="l">
              <a:spcBef>
                <a:spcPts val="1600"/>
              </a:spcBef>
              <a:spcAft>
                <a:spcPts val="0"/>
              </a:spcAft>
              <a:buNone/>
            </a:pPr>
            <a:r>
              <a:t/>
            </a:r>
            <a:endParaRPr>
              <a:latin typeface="Open Sans"/>
              <a:ea typeface="Open Sans"/>
              <a:cs typeface="Open Sans"/>
              <a:sym typeface="Open Sans"/>
            </a:endParaRPr>
          </a:p>
        </p:txBody>
      </p:sp>
      <p:sp>
        <p:nvSpPr>
          <p:cNvPr id="92" name="Google Shape;92;p26"/>
          <p:cNvSpPr txBox="1"/>
          <p:nvPr/>
        </p:nvSpPr>
        <p:spPr>
          <a:xfrm>
            <a:off x="1161750" y="2976150"/>
            <a:ext cx="6820500" cy="1363800"/>
          </a:xfrm>
          <a:prstGeom prst="rect">
            <a:avLst/>
          </a:prstGeom>
          <a:solidFill>
            <a:srgbClr val="D9EAD3"/>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600">
                <a:solidFill>
                  <a:srgbClr val="1B2B68"/>
                </a:solidFill>
                <a:latin typeface="Open Sans"/>
                <a:ea typeface="Open Sans"/>
                <a:cs typeface="Open Sans"/>
                <a:sym typeface="Open Sans"/>
              </a:rPr>
              <a:t>Narrative citation</a:t>
            </a:r>
            <a:br>
              <a:rPr lang="en-GB" sz="1800">
                <a:solidFill>
                  <a:srgbClr val="1B2B68"/>
                </a:solidFill>
                <a:latin typeface="Times New Roman"/>
                <a:ea typeface="Times New Roman"/>
                <a:cs typeface="Times New Roman"/>
                <a:sym typeface="Times New Roman"/>
              </a:rPr>
            </a:br>
            <a:r>
              <a:rPr lang="en-GB" sz="1800">
                <a:solidFill>
                  <a:srgbClr val="1B2B68"/>
                </a:solidFill>
                <a:latin typeface="Times New Roman"/>
                <a:ea typeface="Times New Roman"/>
                <a:cs typeface="Times New Roman"/>
                <a:sym typeface="Times New Roman"/>
              </a:rPr>
              <a:t>Cottom (60) argues that the monster can be taken to represent the novel itself, Frankenstein’s horror upon seeing him mirroring the reader’s own horror.</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Quoting</a:t>
            </a:r>
            <a:endParaRPr/>
          </a:p>
        </p:txBody>
      </p:sp>
      <p:sp>
        <p:nvSpPr>
          <p:cNvPr id="98" name="Google Shape;98;p27"/>
          <p:cNvSpPr txBox="1"/>
          <p:nvPr/>
        </p:nvSpPr>
        <p:spPr>
          <a:xfrm>
            <a:off x="1161750" y="2001600"/>
            <a:ext cx="6820500" cy="1140300"/>
          </a:xfrm>
          <a:prstGeom prst="rect">
            <a:avLst/>
          </a:prstGeom>
          <a:solidFill>
            <a:srgbClr val="CFE2F3"/>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1B2B68"/>
                </a:solidFill>
                <a:latin typeface="Times New Roman"/>
                <a:ea typeface="Times New Roman"/>
                <a:cs typeface="Times New Roman"/>
                <a:sym typeface="Times New Roman"/>
              </a:rPr>
              <a:t>Frankenstein’s description of the monster emphasizes his grotesque appearance: his “watery eyes . . . seemed almost of the same colour as the dun white sockets in which they were set” (Shelley 39).</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Block quoting</a:t>
            </a:r>
            <a:endParaRPr/>
          </a:p>
        </p:txBody>
      </p:sp>
      <p:sp>
        <p:nvSpPr>
          <p:cNvPr id="104" name="Google Shape;104;p28"/>
          <p:cNvSpPr txBox="1"/>
          <p:nvPr/>
        </p:nvSpPr>
        <p:spPr>
          <a:xfrm>
            <a:off x="1161750" y="1388750"/>
            <a:ext cx="6820500" cy="2731800"/>
          </a:xfrm>
          <a:prstGeom prst="rect">
            <a:avLst/>
          </a:prstGeom>
          <a:solidFill>
            <a:srgbClr val="D9EAD3"/>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1B2B68"/>
                </a:solidFill>
                <a:latin typeface="Times New Roman"/>
                <a:ea typeface="Times New Roman"/>
                <a:cs typeface="Times New Roman"/>
                <a:sym typeface="Times New Roman"/>
              </a:rPr>
              <a:t>The monster’s grotesque appearance is emphasized:</a:t>
            </a:r>
            <a:endParaRPr sz="1800">
              <a:solidFill>
                <a:srgbClr val="1B2B68"/>
              </a:solidFill>
              <a:latin typeface="Times New Roman"/>
              <a:ea typeface="Times New Roman"/>
              <a:cs typeface="Times New Roman"/>
              <a:sym typeface="Times New Roman"/>
            </a:endParaRPr>
          </a:p>
          <a:p>
            <a:pPr indent="0" lvl="0" marL="457200" rtl="0" algn="l">
              <a:lnSpc>
                <a:spcPct val="115000"/>
              </a:lnSpc>
              <a:spcBef>
                <a:spcPts val="1600"/>
              </a:spcBef>
              <a:spcAft>
                <a:spcPts val="1600"/>
              </a:spcAft>
              <a:buNone/>
            </a:pPr>
            <a:r>
              <a:rPr lang="en-GB" sz="1800">
                <a:solidFill>
                  <a:srgbClr val="1B2B68"/>
                </a:solidFill>
                <a:latin typeface="Times New Roman"/>
                <a:ea typeface="Times New Roman"/>
                <a:cs typeface="Times New Roman"/>
                <a:sym typeface="Times New Roman"/>
              </a:rPr>
              <a:t>His yellow skin scarcely covered the work of arteries beneath; his hair was of a lustrous black, and flowing; his teeth of a pearly whiteness; but these luxuriances only formed a more horrid contrast with his watery eyes, that seemed almost of the same colour as the dun white sockets in which they were set, his shrivelled complexion, and straight black lips. (Shelley 39)</a:t>
            </a:r>
            <a:endParaRPr sz="1800">
              <a:solidFill>
                <a:srgbClr val="1B2B68"/>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Multiple authors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10" name="Google Shape;110;p29"/>
          <p:cNvGraphicFramePr/>
          <p:nvPr/>
        </p:nvGraphicFramePr>
        <p:xfrm>
          <a:off x="952500" y="1685475"/>
          <a:ext cx="3000000" cy="3000000"/>
        </p:xfrm>
        <a:graphic>
          <a:graphicData uri="http://schemas.openxmlformats.org/drawingml/2006/table">
            <a:tbl>
              <a:tblPr>
                <a:noFill/>
                <a:tableStyleId>{DFE2F53B-7A6F-461F-A855-66B9417FF2F0}</a:tableStyleId>
              </a:tblPr>
              <a:tblGrid>
                <a:gridCol w="2413000"/>
                <a:gridCol w="2413000"/>
                <a:gridCol w="2413000"/>
              </a:tblGrid>
              <a:tr h="485925">
                <a:tc>
                  <a:txBody>
                    <a:bodyPr/>
                    <a:lstStyle/>
                    <a:p>
                      <a:pPr indent="0" lvl="0" marL="0" rtl="0" algn="l">
                        <a:spcBef>
                          <a:spcPts val="0"/>
                        </a:spcBef>
                        <a:spcAft>
                          <a:spcPts val="0"/>
                        </a:spcAft>
                        <a:buNone/>
                      </a:pPr>
                      <a:r>
                        <a:t/>
                      </a:r>
                      <a:endParaRPr b="1">
                        <a:solidFill>
                          <a:srgbClr val="1B2B68"/>
                        </a:solidFill>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1B2B68"/>
                          </a:solidFill>
                        </a:rPr>
                        <a:t>Parenthetical citation</a:t>
                      </a:r>
                      <a:endParaRPr>
                        <a:solidFill>
                          <a:srgbClr val="1B2B68"/>
                        </a:solidFill>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GB">
                          <a:solidFill>
                            <a:srgbClr val="1B2B68"/>
                          </a:solidFill>
                        </a:rPr>
                        <a:t>Narrative citation</a:t>
                      </a:r>
                      <a:endParaRPr b="1">
                        <a:solidFill>
                          <a:srgbClr val="1B2B68"/>
                        </a:solidFill>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r h="485925">
                <a:tc>
                  <a:txBody>
                    <a:bodyPr/>
                    <a:lstStyle/>
                    <a:p>
                      <a:pPr indent="0" lvl="0" marL="0" rtl="0" algn="l">
                        <a:spcBef>
                          <a:spcPts val="0"/>
                        </a:spcBef>
                        <a:spcAft>
                          <a:spcPts val="0"/>
                        </a:spcAft>
                        <a:buNone/>
                      </a:pPr>
                      <a:r>
                        <a:rPr b="1" lang="en-GB">
                          <a:solidFill>
                            <a:srgbClr val="1B2B68"/>
                          </a:solidFill>
                        </a:rPr>
                        <a:t>1 author</a:t>
                      </a:r>
                      <a:endParaRPr b="1">
                        <a:solidFill>
                          <a:srgbClr val="1B2B68"/>
                        </a:solidFill>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15)</a:t>
                      </a:r>
                      <a:endParaRPr>
                        <a:solidFill>
                          <a:srgbClr val="1B2B68"/>
                        </a:solidFill>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(15)</a:t>
                      </a:r>
                      <a:endParaRPr>
                        <a:solidFill>
                          <a:srgbClr val="1B2B68"/>
                        </a:solidFill>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85925">
                <a:tc>
                  <a:txBody>
                    <a:bodyPr/>
                    <a:lstStyle/>
                    <a:p>
                      <a:pPr indent="0" lvl="0" marL="0" rtl="0" algn="l">
                        <a:spcBef>
                          <a:spcPts val="0"/>
                        </a:spcBef>
                        <a:spcAft>
                          <a:spcPts val="0"/>
                        </a:spcAft>
                        <a:buNone/>
                      </a:pPr>
                      <a:r>
                        <a:rPr b="1" lang="en-GB">
                          <a:solidFill>
                            <a:srgbClr val="1B2B68"/>
                          </a:solidFill>
                        </a:rPr>
                        <a:t>2 authors</a:t>
                      </a:r>
                      <a:endParaRPr b="1">
                        <a:solidFill>
                          <a:srgbClr val="1B2B68"/>
                        </a:solidFill>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and Jones 211)</a:t>
                      </a:r>
                      <a:endParaRPr>
                        <a:solidFill>
                          <a:srgbClr val="1B2B68"/>
                        </a:solidFill>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and Jones (211)</a:t>
                      </a:r>
                      <a:endParaRPr>
                        <a:solidFill>
                          <a:srgbClr val="1B2B68"/>
                        </a:solidFill>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85925">
                <a:tc>
                  <a:txBody>
                    <a:bodyPr/>
                    <a:lstStyle/>
                    <a:p>
                      <a:pPr indent="0" lvl="0" marL="0" rtl="0" algn="l">
                        <a:spcBef>
                          <a:spcPts val="0"/>
                        </a:spcBef>
                        <a:spcAft>
                          <a:spcPts val="0"/>
                        </a:spcAft>
                        <a:buNone/>
                      </a:pPr>
                      <a:r>
                        <a:rPr b="1" lang="en-GB">
                          <a:solidFill>
                            <a:srgbClr val="1B2B68"/>
                          </a:solidFill>
                        </a:rPr>
                        <a:t>3+ authors</a:t>
                      </a:r>
                      <a:endParaRPr b="1">
                        <a:solidFill>
                          <a:srgbClr val="1B2B68"/>
                        </a:solidFill>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et al. 65)</a:t>
                      </a:r>
                      <a:endParaRPr>
                        <a:solidFill>
                          <a:srgbClr val="1B2B68"/>
                        </a:solidFill>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1B2B68"/>
                          </a:solidFill>
                        </a:rPr>
                        <a:t>Smith and colleagues (65)</a:t>
                      </a:r>
                      <a:endParaRPr>
                        <a:solidFill>
                          <a:srgbClr val="1B2B68"/>
                        </a:solidFill>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Combining citations</a:t>
            </a:r>
            <a:endParaRPr/>
          </a:p>
        </p:txBody>
      </p:sp>
      <p:sp>
        <p:nvSpPr>
          <p:cNvPr id="116" name="Google Shape;116;p30"/>
          <p:cNvSpPr txBox="1"/>
          <p:nvPr/>
        </p:nvSpPr>
        <p:spPr>
          <a:xfrm>
            <a:off x="1803150" y="1657625"/>
            <a:ext cx="5537700" cy="453300"/>
          </a:xfrm>
          <a:prstGeom prst="rect">
            <a:avLst/>
          </a:prstGeom>
          <a:solidFill>
            <a:srgbClr val="EA9999"/>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202F66"/>
              </a:buClr>
              <a:buSzPts val="1800"/>
              <a:buFont typeface="Open Sans"/>
              <a:buChar char="X"/>
            </a:pPr>
            <a:r>
              <a:rPr lang="en-GB" sz="1800">
                <a:solidFill>
                  <a:srgbClr val="1B2B68"/>
                </a:solidFill>
                <a:latin typeface="Times New Roman"/>
                <a:ea typeface="Times New Roman"/>
                <a:cs typeface="Times New Roman"/>
                <a:sym typeface="Times New Roman"/>
              </a:rPr>
              <a:t>(Smith 15) (Jones 23) (McCombes et al. 38)</a:t>
            </a:r>
            <a:endParaRPr sz="1800">
              <a:solidFill>
                <a:srgbClr val="1B2B68"/>
              </a:solidFill>
              <a:latin typeface="Times New Roman"/>
              <a:ea typeface="Times New Roman"/>
              <a:cs typeface="Times New Roman"/>
              <a:sym typeface="Times New Roman"/>
            </a:endParaRPr>
          </a:p>
          <a:p>
            <a:pPr indent="0" lvl="0" marL="0" rtl="0" algn="l">
              <a:spcBef>
                <a:spcPts val="1600"/>
              </a:spcBef>
              <a:spcAft>
                <a:spcPts val="0"/>
              </a:spcAft>
              <a:buNone/>
            </a:pPr>
            <a:r>
              <a:t/>
            </a:r>
            <a:endParaRPr>
              <a:latin typeface="Open Sans"/>
              <a:ea typeface="Open Sans"/>
              <a:cs typeface="Open Sans"/>
              <a:sym typeface="Open Sans"/>
            </a:endParaRPr>
          </a:p>
        </p:txBody>
      </p:sp>
      <p:sp>
        <p:nvSpPr>
          <p:cNvPr id="117" name="Google Shape;117;p30"/>
          <p:cNvSpPr txBox="1"/>
          <p:nvPr/>
        </p:nvSpPr>
        <p:spPr>
          <a:xfrm>
            <a:off x="1803150" y="2750825"/>
            <a:ext cx="5537700" cy="453300"/>
          </a:xfrm>
          <a:prstGeom prst="rect">
            <a:avLst/>
          </a:prstGeom>
          <a:solidFill>
            <a:srgbClr val="B6D7A8"/>
          </a:solidFill>
          <a:ln cap="flat" cmpd="sng" w="19050">
            <a:solidFill>
              <a:srgbClr val="202F6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202F66"/>
              </a:buClr>
              <a:buSzPts val="1800"/>
              <a:buChar char="✓"/>
            </a:pPr>
            <a:r>
              <a:rPr lang="en-GB" sz="1800">
                <a:solidFill>
                  <a:srgbClr val="1B2B68"/>
                </a:solidFill>
                <a:latin typeface="Times New Roman"/>
                <a:ea typeface="Times New Roman"/>
                <a:cs typeface="Times New Roman"/>
                <a:sym typeface="Times New Roman"/>
              </a:rPr>
              <a:t>(Smith 15; Jones 23; McCombes et al. 38)</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In-text citations are often included if you're writing an academic paper, but it can get very confusing. In this video, you'll learn what to include in an MLA in-text citation, where to place it in a sentence, and how to deal with missing information. &#10;&#10;Subscribbr ► https://www.youtube.com/scribbrus?sub_confirmation=1&#10;&#10;Intro - 00:00&#10;1. Basic components of an MLA in-text citation  - 0:37&#10;2. Two ways to integrate an in-text citation - 0:44&#10;3. Citing multiple authors - 1:33&#10;4. Missing information - 1:48&#10;&#10;***************************************************&#10;Additional Resources&#10;&#10;Watch this video next ► https://www.youtube.com/watch?v=oiM0x0ApVL8&#10;&#10;Read more about MLA in-text citations here ► https://www.scribbr.com/mla/in-text-citations/?utm_source=youtube&amp;utm_medium=description&amp;utm_campaign=mla-in-text-citation&#10;&#10;Check out other Scribbr Knowledge Base articles here ► https://www.scribbr.com/knowledge-base/&#10;&#10;***************************************************&#10;Academic Writing Resources:&#10;&#10;MLA Citation Generator ► https://www.scribbr.com/apa-citation-generator/?utm_source=youtube&amp;utm_medium=description&amp;utm_campaign=&#10;&#10;Plagiarism Checker ► https://www.scribbr.com/plagiarism-checker/?utm_source=youtube&amp;utm_medium=description&amp;utm_campaign=&#10;&#10;Proofreading &amp; Editing Service ► https://www.scribbr.com/proofreading-editing/?utm_source=youtube&amp;utm_medium=description&amp;utm_campaign=&#10;&#10;****************************************************&#10;&#10;CONNECT WITH US:&#10;Scribbr ► https://scribbr.com&#10;YouTube ► https://www.youtube.com/scribbrus?sub_confirmation=1&#10;Instagram ► https://www.instagram.com/scribbr_/" id="122" name="Google Shape;122;p31" title="The Basics of MLA In-text Citations | Scribbr 🎓">
            <a:hlinkClick r:id="rId3"/>
          </p:cNvPr>
          <p:cNvPicPr preferRelativeResize="0"/>
          <p:nvPr/>
        </p:nvPicPr>
        <p:blipFill>
          <a:blip r:embed="rId4">
            <a:alphaModFix/>
          </a:blip>
          <a:stretch>
            <a:fillRect/>
          </a:stretch>
        </p:blipFill>
        <p:spPr>
          <a:xfrm>
            <a:off x="1781888" y="479163"/>
            <a:ext cx="5580226" cy="418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